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5" r:id="rId1"/>
  </p:sldMasterIdLst>
  <p:notesMasterIdLst>
    <p:notesMasterId r:id="rId24"/>
  </p:notesMasterIdLst>
  <p:handoutMasterIdLst>
    <p:handoutMasterId r:id="rId25"/>
  </p:handoutMasterIdLst>
  <p:sldIdLst>
    <p:sldId id="256" r:id="rId2"/>
    <p:sldId id="312" r:id="rId3"/>
    <p:sldId id="264" r:id="rId4"/>
    <p:sldId id="278" r:id="rId5"/>
    <p:sldId id="294" r:id="rId6"/>
    <p:sldId id="311" r:id="rId7"/>
    <p:sldId id="323" r:id="rId8"/>
    <p:sldId id="310" r:id="rId9"/>
    <p:sldId id="298" r:id="rId10"/>
    <p:sldId id="314" r:id="rId11"/>
    <p:sldId id="328" r:id="rId12"/>
    <p:sldId id="330" r:id="rId13"/>
    <p:sldId id="315" r:id="rId14"/>
    <p:sldId id="325" r:id="rId15"/>
    <p:sldId id="305" r:id="rId16"/>
    <p:sldId id="320" r:id="rId17"/>
    <p:sldId id="322" r:id="rId18"/>
    <p:sldId id="261" r:id="rId19"/>
    <p:sldId id="327" r:id="rId20"/>
    <p:sldId id="324" r:id="rId21"/>
    <p:sldId id="326" r:id="rId22"/>
    <p:sldId id="281" r:id="rId23"/>
  </p:sldIdLst>
  <p:sldSz cx="9144000" cy="6858000" type="screen4x3"/>
  <p:notesSz cx="6954838" cy="9309100"/>
  <p:defaultTextStyle>
    <a:defPPr>
      <a:defRPr lang="fr-FR"/>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430" autoAdjust="0"/>
    <p:restoredTop sz="94660"/>
  </p:normalViewPr>
  <p:slideViewPr>
    <p:cSldViewPr>
      <p:cViewPr varScale="1">
        <p:scale>
          <a:sx n="90" d="100"/>
          <a:sy n="90" d="100"/>
        </p:scale>
        <p:origin x="-2184" y="-9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notesMaster" Target="notesMasters/notesMaster1.xml"/><Relationship Id="rId25" Type="http://schemas.openxmlformats.org/officeDocument/2006/relationships/handoutMaster" Target="handoutMasters/handoutMaster1.xml"/><Relationship Id="rId26" Type="http://schemas.openxmlformats.org/officeDocument/2006/relationships/printerSettings" Target="printerSettings/printerSettings1.bin"/><Relationship Id="rId27" Type="http://schemas.openxmlformats.org/officeDocument/2006/relationships/presProps" Target="presProps.xml"/><Relationship Id="rId28" Type="http://schemas.openxmlformats.org/officeDocument/2006/relationships/viewProps" Target="viewProps.xml"/><Relationship Id="rId29" Type="http://schemas.openxmlformats.org/officeDocument/2006/relationships/theme" Target="theme/theme1.xml"/><Relationship Id="rId30"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3013763" cy="465455"/>
          </a:xfrm>
          <a:prstGeom prst="rect">
            <a:avLst/>
          </a:prstGeom>
        </p:spPr>
        <p:txBody>
          <a:bodyPr vert="horz" lIns="92930" tIns="46465" rIns="92930" bIns="46465" rtlCol="0"/>
          <a:lstStyle>
            <a:lvl1pPr algn="l">
              <a:defRPr sz="1200"/>
            </a:lvl1pPr>
          </a:lstStyle>
          <a:p>
            <a:endParaRPr lang="fr-CA"/>
          </a:p>
        </p:txBody>
      </p:sp>
      <p:sp>
        <p:nvSpPr>
          <p:cNvPr id="3" name="Espace réservé de la date 2"/>
          <p:cNvSpPr>
            <a:spLocks noGrp="1"/>
          </p:cNvSpPr>
          <p:nvPr>
            <p:ph type="dt" sz="quarter" idx="1"/>
          </p:nvPr>
        </p:nvSpPr>
        <p:spPr>
          <a:xfrm>
            <a:off x="3939466" y="0"/>
            <a:ext cx="3013763" cy="465455"/>
          </a:xfrm>
          <a:prstGeom prst="rect">
            <a:avLst/>
          </a:prstGeom>
        </p:spPr>
        <p:txBody>
          <a:bodyPr vert="horz" lIns="92930" tIns="46465" rIns="92930" bIns="46465" rtlCol="0"/>
          <a:lstStyle>
            <a:lvl1pPr algn="r">
              <a:defRPr sz="1200"/>
            </a:lvl1pPr>
          </a:lstStyle>
          <a:p>
            <a:fld id="{168D123B-3419-4374-9025-B102AFEB4472}" type="datetimeFigureOut">
              <a:rPr lang="fr-CA" smtClean="0"/>
              <a:t>2023-01-10</a:t>
            </a:fld>
            <a:endParaRPr lang="fr-CA"/>
          </a:p>
        </p:txBody>
      </p:sp>
      <p:sp>
        <p:nvSpPr>
          <p:cNvPr id="4" name="Espace réservé du pied de page 3"/>
          <p:cNvSpPr>
            <a:spLocks noGrp="1"/>
          </p:cNvSpPr>
          <p:nvPr>
            <p:ph type="ftr" sz="quarter" idx="2"/>
          </p:nvPr>
        </p:nvSpPr>
        <p:spPr>
          <a:xfrm>
            <a:off x="0" y="8842029"/>
            <a:ext cx="3013763" cy="465455"/>
          </a:xfrm>
          <a:prstGeom prst="rect">
            <a:avLst/>
          </a:prstGeom>
        </p:spPr>
        <p:txBody>
          <a:bodyPr vert="horz" lIns="92930" tIns="46465" rIns="92930" bIns="46465" rtlCol="0" anchor="b"/>
          <a:lstStyle>
            <a:lvl1pPr algn="l">
              <a:defRPr sz="1200"/>
            </a:lvl1pPr>
          </a:lstStyle>
          <a:p>
            <a:endParaRPr lang="fr-CA"/>
          </a:p>
        </p:txBody>
      </p:sp>
      <p:sp>
        <p:nvSpPr>
          <p:cNvPr id="5" name="Espace réservé du numéro de diapositive 4"/>
          <p:cNvSpPr>
            <a:spLocks noGrp="1"/>
          </p:cNvSpPr>
          <p:nvPr>
            <p:ph type="sldNum" sz="quarter" idx="3"/>
          </p:nvPr>
        </p:nvSpPr>
        <p:spPr>
          <a:xfrm>
            <a:off x="3939466" y="8842029"/>
            <a:ext cx="3013763" cy="465455"/>
          </a:xfrm>
          <a:prstGeom prst="rect">
            <a:avLst/>
          </a:prstGeom>
        </p:spPr>
        <p:txBody>
          <a:bodyPr vert="horz" lIns="92930" tIns="46465" rIns="92930" bIns="46465" rtlCol="0" anchor="b"/>
          <a:lstStyle>
            <a:lvl1pPr algn="r">
              <a:defRPr sz="1200"/>
            </a:lvl1pPr>
          </a:lstStyle>
          <a:p>
            <a:fld id="{ADC757A9-82A1-4F50-956B-8C28FE0E60AE}" type="slidenum">
              <a:rPr lang="fr-CA" smtClean="0"/>
              <a:t>‹#›</a:t>
            </a:fld>
            <a:endParaRPr lang="fr-CA"/>
          </a:p>
        </p:txBody>
      </p:sp>
    </p:spTree>
    <p:extLst>
      <p:ext uri="{BB962C8B-B14F-4D97-AF65-F5344CB8AC3E}">
        <p14:creationId xmlns:p14="http://schemas.microsoft.com/office/powerpoint/2010/main" val="92404284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3013763" cy="465455"/>
          </a:xfrm>
          <a:prstGeom prst="rect">
            <a:avLst/>
          </a:prstGeom>
        </p:spPr>
        <p:txBody>
          <a:bodyPr vert="horz" lIns="92930" tIns="46465" rIns="92930" bIns="46465" rtlCol="0"/>
          <a:lstStyle>
            <a:lvl1pPr algn="l">
              <a:defRPr sz="1200"/>
            </a:lvl1pPr>
          </a:lstStyle>
          <a:p>
            <a:endParaRPr lang="fr-CA"/>
          </a:p>
        </p:txBody>
      </p:sp>
      <p:sp>
        <p:nvSpPr>
          <p:cNvPr id="3" name="Espace réservé de la date 2"/>
          <p:cNvSpPr>
            <a:spLocks noGrp="1"/>
          </p:cNvSpPr>
          <p:nvPr>
            <p:ph type="dt" idx="1"/>
          </p:nvPr>
        </p:nvSpPr>
        <p:spPr>
          <a:xfrm>
            <a:off x="3939466" y="0"/>
            <a:ext cx="3013763" cy="465455"/>
          </a:xfrm>
          <a:prstGeom prst="rect">
            <a:avLst/>
          </a:prstGeom>
        </p:spPr>
        <p:txBody>
          <a:bodyPr vert="horz" lIns="92930" tIns="46465" rIns="92930" bIns="46465" rtlCol="0"/>
          <a:lstStyle>
            <a:lvl1pPr algn="r">
              <a:defRPr sz="1200"/>
            </a:lvl1pPr>
          </a:lstStyle>
          <a:p>
            <a:fld id="{D95F3176-5BE6-4B88-A9E2-2ABC9D6D4BBD}" type="datetimeFigureOut">
              <a:rPr lang="fr-CA" smtClean="0"/>
              <a:t>2023-01-10</a:t>
            </a:fld>
            <a:endParaRPr lang="fr-CA"/>
          </a:p>
        </p:txBody>
      </p:sp>
      <p:sp>
        <p:nvSpPr>
          <p:cNvPr id="4" name="Espace réservé de l'image des diapositives 3"/>
          <p:cNvSpPr>
            <a:spLocks noGrp="1" noRot="1" noChangeAspect="1"/>
          </p:cNvSpPr>
          <p:nvPr>
            <p:ph type="sldImg" idx="2"/>
          </p:nvPr>
        </p:nvSpPr>
        <p:spPr>
          <a:xfrm>
            <a:off x="1150938" y="698500"/>
            <a:ext cx="4652962" cy="3490913"/>
          </a:xfrm>
          <a:prstGeom prst="rect">
            <a:avLst/>
          </a:prstGeom>
          <a:noFill/>
          <a:ln w="12700">
            <a:solidFill>
              <a:prstClr val="black"/>
            </a:solidFill>
          </a:ln>
        </p:spPr>
        <p:txBody>
          <a:bodyPr vert="horz" lIns="92930" tIns="46465" rIns="92930" bIns="46465" rtlCol="0" anchor="ctr"/>
          <a:lstStyle/>
          <a:p>
            <a:endParaRPr lang="fr-CA"/>
          </a:p>
        </p:txBody>
      </p:sp>
      <p:sp>
        <p:nvSpPr>
          <p:cNvPr id="5" name="Espace réservé des commentaires 4"/>
          <p:cNvSpPr>
            <a:spLocks noGrp="1"/>
          </p:cNvSpPr>
          <p:nvPr>
            <p:ph type="body" sz="quarter" idx="3"/>
          </p:nvPr>
        </p:nvSpPr>
        <p:spPr>
          <a:xfrm>
            <a:off x="695484" y="4421823"/>
            <a:ext cx="5563870" cy="4189095"/>
          </a:xfrm>
          <a:prstGeom prst="rect">
            <a:avLst/>
          </a:prstGeom>
        </p:spPr>
        <p:txBody>
          <a:bodyPr vert="horz" lIns="92930" tIns="46465" rIns="92930" bIns="46465" rtlCol="0"/>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A"/>
          </a:p>
        </p:txBody>
      </p:sp>
      <p:sp>
        <p:nvSpPr>
          <p:cNvPr id="6" name="Espace réservé du pied de page 5"/>
          <p:cNvSpPr>
            <a:spLocks noGrp="1"/>
          </p:cNvSpPr>
          <p:nvPr>
            <p:ph type="ftr" sz="quarter" idx="4"/>
          </p:nvPr>
        </p:nvSpPr>
        <p:spPr>
          <a:xfrm>
            <a:off x="0" y="8842029"/>
            <a:ext cx="3013763" cy="465455"/>
          </a:xfrm>
          <a:prstGeom prst="rect">
            <a:avLst/>
          </a:prstGeom>
        </p:spPr>
        <p:txBody>
          <a:bodyPr vert="horz" lIns="92930" tIns="46465" rIns="92930" bIns="46465" rtlCol="0" anchor="b"/>
          <a:lstStyle>
            <a:lvl1pPr algn="l">
              <a:defRPr sz="1200"/>
            </a:lvl1pPr>
          </a:lstStyle>
          <a:p>
            <a:endParaRPr lang="fr-CA"/>
          </a:p>
        </p:txBody>
      </p:sp>
      <p:sp>
        <p:nvSpPr>
          <p:cNvPr id="7" name="Espace réservé du numéro de diapositive 6"/>
          <p:cNvSpPr>
            <a:spLocks noGrp="1"/>
          </p:cNvSpPr>
          <p:nvPr>
            <p:ph type="sldNum" sz="quarter" idx="5"/>
          </p:nvPr>
        </p:nvSpPr>
        <p:spPr>
          <a:xfrm>
            <a:off x="3939466" y="8842029"/>
            <a:ext cx="3013763" cy="465455"/>
          </a:xfrm>
          <a:prstGeom prst="rect">
            <a:avLst/>
          </a:prstGeom>
        </p:spPr>
        <p:txBody>
          <a:bodyPr vert="horz" lIns="92930" tIns="46465" rIns="92930" bIns="46465" rtlCol="0" anchor="b"/>
          <a:lstStyle>
            <a:lvl1pPr algn="r">
              <a:defRPr sz="1200"/>
            </a:lvl1pPr>
          </a:lstStyle>
          <a:p>
            <a:fld id="{5AA1E69D-69D3-48F3-AC03-638A0F2C4A65}" type="slidenum">
              <a:rPr lang="fr-CA" smtClean="0"/>
              <a:t>‹#›</a:t>
            </a:fld>
            <a:endParaRPr lang="fr-CA"/>
          </a:p>
        </p:txBody>
      </p:sp>
    </p:spTree>
    <p:extLst>
      <p:ext uri="{BB962C8B-B14F-4D97-AF65-F5344CB8AC3E}">
        <p14:creationId xmlns:p14="http://schemas.microsoft.com/office/powerpoint/2010/main" val="228365475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CA"/>
          </a:p>
        </p:txBody>
      </p:sp>
      <p:sp>
        <p:nvSpPr>
          <p:cNvPr id="4" name="Espace réservé du numéro de diapositive 3"/>
          <p:cNvSpPr>
            <a:spLocks noGrp="1"/>
          </p:cNvSpPr>
          <p:nvPr>
            <p:ph type="sldNum" sz="quarter" idx="10"/>
          </p:nvPr>
        </p:nvSpPr>
        <p:spPr/>
        <p:txBody>
          <a:bodyPr/>
          <a:lstStyle/>
          <a:p>
            <a:fld id="{5AA1E69D-69D3-48F3-AC03-638A0F2C4A65}" type="slidenum">
              <a:rPr lang="fr-CA" smtClean="0"/>
              <a:t>1</a:t>
            </a:fld>
            <a:endParaRPr lang="fr-CA"/>
          </a:p>
        </p:txBody>
      </p:sp>
    </p:spTree>
    <p:extLst>
      <p:ext uri="{BB962C8B-B14F-4D97-AF65-F5344CB8AC3E}">
        <p14:creationId xmlns:p14="http://schemas.microsoft.com/office/powerpoint/2010/main" val="255641201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CA"/>
          </a:p>
        </p:txBody>
      </p:sp>
      <p:sp>
        <p:nvSpPr>
          <p:cNvPr id="4" name="Espace réservé du numéro de diapositive 3"/>
          <p:cNvSpPr>
            <a:spLocks noGrp="1"/>
          </p:cNvSpPr>
          <p:nvPr>
            <p:ph type="sldNum" sz="quarter" idx="10"/>
          </p:nvPr>
        </p:nvSpPr>
        <p:spPr/>
        <p:txBody>
          <a:bodyPr/>
          <a:lstStyle/>
          <a:p>
            <a:fld id="{5AA1E69D-69D3-48F3-AC03-638A0F2C4A65}" type="slidenum">
              <a:rPr lang="fr-CA" smtClean="0"/>
              <a:t>11</a:t>
            </a:fld>
            <a:endParaRPr lang="fr-CA"/>
          </a:p>
        </p:txBody>
      </p:sp>
    </p:spTree>
    <p:extLst>
      <p:ext uri="{BB962C8B-B14F-4D97-AF65-F5344CB8AC3E}">
        <p14:creationId xmlns:p14="http://schemas.microsoft.com/office/powerpoint/2010/main" val="325784312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CA"/>
          </a:p>
        </p:txBody>
      </p:sp>
      <p:sp>
        <p:nvSpPr>
          <p:cNvPr id="4" name="Espace réservé du numéro de diapositive 3"/>
          <p:cNvSpPr>
            <a:spLocks noGrp="1"/>
          </p:cNvSpPr>
          <p:nvPr>
            <p:ph type="sldNum" sz="quarter" idx="10"/>
          </p:nvPr>
        </p:nvSpPr>
        <p:spPr/>
        <p:txBody>
          <a:bodyPr/>
          <a:lstStyle/>
          <a:p>
            <a:fld id="{5AA1E69D-69D3-48F3-AC03-638A0F2C4A65}" type="slidenum">
              <a:rPr lang="fr-CA" smtClean="0"/>
              <a:t>13</a:t>
            </a:fld>
            <a:endParaRPr lang="fr-CA"/>
          </a:p>
        </p:txBody>
      </p:sp>
    </p:spTree>
    <p:extLst>
      <p:ext uri="{BB962C8B-B14F-4D97-AF65-F5344CB8AC3E}">
        <p14:creationId xmlns:p14="http://schemas.microsoft.com/office/powerpoint/2010/main" val="325784312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CA"/>
          </a:p>
        </p:txBody>
      </p:sp>
      <p:sp>
        <p:nvSpPr>
          <p:cNvPr id="4" name="Espace réservé du numéro de diapositive 3"/>
          <p:cNvSpPr>
            <a:spLocks noGrp="1"/>
          </p:cNvSpPr>
          <p:nvPr>
            <p:ph type="sldNum" sz="quarter" idx="10"/>
          </p:nvPr>
        </p:nvSpPr>
        <p:spPr/>
        <p:txBody>
          <a:bodyPr/>
          <a:lstStyle/>
          <a:p>
            <a:fld id="{5AA1E69D-69D3-48F3-AC03-638A0F2C4A65}" type="slidenum">
              <a:rPr lang="fr-CA" smtClean="0"/>
              <a:t>15</a:t>
            </a:fld>
            <a:endParaRPr lang="fr-CA"/>
          </a:p>
        </p:txBody>
      </p:sp>
    </p:spTree>
    <p:extLst>
      <p:ext uri="{BB962C8B-B14F-4D97-AF65-F5344CB8AC3E}">
        <p14:creationId xmlns:p14="http://schemas.microsoft.com/office/powerpoint/2010/main" val="370582948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CA"/>
          </a:p>
        </p:txBody>
      </p:sp>
      <p:sp>
        <p:nvSpPr>
          <p:cNvPr id="4" name="Espace réservé du numéro de diapositive 3"/>
          <p:cNvSpPr>
            <a:spLocks noGrp="1"/>
          </p:cNvSpPr>
          <p:nvPr>
            <p:ph type="sldNum" sz="quarter" idx="10"/>
          </p:nvPr>
        </p:nvSpPr>
        <p:spPr/>
        <p:txBody>
          <a:bodyPr/>
          <a:lstStyle/>
          <a:p>
            <a:fld id="{5AA1E69D-69D3-48F3-AC03-638A0F2C4A65}" type="slidenum">
              <a:rPr lang="fr-CA" smtClean="0"/>
              <a:t>16</a:t>
            </a:fld>
            <a:endParaRPr lang="fr-CA"/>
          </a:p>
        </p:txBody>
      </p:sp>
    </p:spTree>
    <p:extLst>
      <p:ext uri="{BB962C8B-B14F-4D97-AF65-F5344CB8AC3E}">
        <p14:creationId xmlns:p14="http://schemas.microsoft.com/office/powerpoint/2010/main" val="249046687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CA"/>
          </a:p>
        </p:txBody>
      </p:sp>
      <p:sp>
        <p:nvSpPr>
          <p:cNvPr id="4" name="Espace réservé du numéro de diapositive 3"/>
          <p:cNvSpPr>
            <a:spLocks noGrp="1"/>
          </p:cNvSpPr>
          <p:nvPr>
            <p:ph type="sldNum" sz="quarter" idx="10"/>
          </p:nvPr>
        </p:nvSpPr>
        <p:spPr/>
        <p:txBody>
          <a:bodyPr/>
          <a:lstStyle/>
          <a:p>
            <a:fld id="{5AA1E69D-69D3-48F3-AC03-638A0F2C4A65}" type="slidenum">
              <a:rPr lang="fr-CA" smtClean="0"/>
              <a:t>18</a:t>
            </a:fld>
            <a:endParaRPr lang="fr-CA"/>
          </a:p>
        </p:txBody>
      </p:sp>
    </p:spTree>
    <p:extLst>
      <p:ext uri="{BB962C8B-B14F-4D97-AF65-F5344CB8AC3E}">
        <p14:creationId xmlns:p14="http://schemas.microsoft.com/office/powerpoint/2010/main" val="74189261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CA"/>
          </a:p>
        </p:txBody>
      </p:sp>
      <p:sp>
        <p:nvSpPr>
          <p:cNvPr id="4" name="Espace réservé du numéro de diapositive 3"/>
          <p:cNvSpPr>
            <a:spLocks noGrp="1"/>
          </p:cNvSpPr>
          <p:nvPr>
            <p:ph type="sldNum" sz="quarter" idx="10"/>
          </p:nvPr>
        </p:nvSpPr>
        <p:spPr/>
        <p:txBody>
          <a:bodyPr/>
          <a:lstStyle/>
          <a:p>
            <a:fld id="{5AA1E69D-69D3-48F3-AC03-638A0F2C4A65}" type="slidenum">
              <a:rPr lang="fr-CA" smtClean="0"/>
              <a:t>22</a:t>
            </a:fld>
            <a:endParaRPr lang="fr-CA"/>
          </a:p>
        </p:txBody>
      </p:sp>
    </p:spTree>
    <p:extLst>
      <p:ext uri="{BB962C8B-B14F-4D97-AF65-F5344CB8AC3E}">
        <p14:creationId xmlns:p14="http://schemas.microsoft.com/office/powerpoint/2010/main" val="31456463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CA"/>
          </a:p>
        </p:txBody>
      </p:sp>
      <p:sp>
        <p:nvSpPr>
          <p:cNvPr id="4" name="Espace réservé du numéro de diapositive 3"/>
          <p:cNvSpPr>
            <a:spLocks noGrp="1"/>
          </p:cNvSpPr>
          <p:nvPr>
            <p:ph type="sldNum" sz="quarter" idx="10"/>
          </p:nvPr>
        </p:nvSpPr>
        <p:spPr/>
        <p:txBody>
          <a:bodyPr/>
          <a:lstStyle/>
          <a:p>
            <a:fld id="{5AA1E69D-69D3-48F3-AC03-638A0F2C4A65}" type="slidenum">
              <a:rPr lang="fr-CA" smtClean="0"/>
              <a:t>2</a:t>
            </a:fld>
            <a:endParaRPr lang="fr-CA"/>
          </a:p>
        </p:txBody>
      </p:sp>
    </p:spTree>
    <p:extLst>
      <p:ext uri="{BB962C8B-B14F-4D97-AF65-F5344CB8AC3E}">
        <p14:creationId xmlns:p14="http://schemas.microsoft.com/office/powerpoint/2010/main" val="335369477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CA"/>
          </a:p>
        </p:txBody>
      </p:sp>
      <p:sp>
        <p:nvSpPr>
          <p:cNvPr id="4" name="Espace réservé du numéro de diapositive 3"/>
          <p:cNvSpPr>
            <a:spLocks noGrp="1"/>
          </p:cNvSpPr>
          <p:nvPr>
            <p:ph type="sldNum" sz="quarter" idx="10"/>
          </p:nvPr>
        </p:nvSpPr>
        <p:spPr/>
        <p:txBody>
          <a:bodyPr/>
          <a:lstStyle/>
          <a:p>
            <a:fld id="{5AA1E69D-69D3-48F3-AC03-638A0F2C4A65}" type="slidenum">
              <a:rPr lang="fr-CA" smtClean="0"/>
              <a:t>3</a:t>
            </a:fld>
            <a:endParaRPr lang="fr-CA"/>
          </a:p>
        </p:txBody>
      </p:sp>
    </p:spTree>
    <p:extLst>
      <p:ext uri="{BB962C8B-B14F-4D97-AF65-F5344CB8AC3E}">
        <p14:creationId xmlns:p14="http://schemas.microsoft.com/office/powerpoint/2010/main" val="26917725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CA"/>
          </a:p>
        </p:txBody>
      </p:sp>
      <p:sp>
        <p:nvSpPr>
          <p:cNvPr id="4" name="Espace réservé du numéro de diapositive 3"/>
          <p:cNvSpPr>
            <a:spLocks noGrp="1"/>
          </p:cNvSpPr>
          <p:nvPr>
            <p:ph type="sldNum" sz="quarter" idx="10"/>
          </p:nvPr>
        </p:nvSpPr>
        <p:spPr/>
        <p:txBody>
          <a:bodyPr/>
          <a:lstStyle/>
          <a:p>
            <a:fld id="{5AA1E69D-69D3-48F3-AC03-638A0F2C4A65}" type="slidenum">
              <a:rPr lang="fr-CA" smtClean="0"/>
              <a:t>4</a:t>
            </a:fld>
            <a:endParaRPr lang="fr-CA"/>
          </a:p>
        </p:txBody>
      </p:sp>
    </p:spTree>
    <p:extLst>
      <p:ext uri="{BB962C8B-B14F-4D97-AF65-F5344CB8AC3E}">
        <p14:creationId xmlns:p14="http://schemas.microsoft.com/office/powerpoint/2010/main" val="65580023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CA"/>
          </a:p>
        </p:txBody>
      </p:sp>
      <p:sp>
        <p:nvSpPr>
          <p:cNvPr id="4" name="Espace réservé du numéro de diapositive 3"/>
          <p:cNvSpPr>
            <a:spLocks noGrp="1"/>
          </p:cNvSpPr>
          <p:nvPr>
            <p:ph type="sldNum" sz="quarter" idx="10"/>
          </p:nvPr>
        </p:nvSpPr>
        <p:spPr/>
        <p:txBody>
          <a:bodyPr/>
          <a:lstStyle/>
          <a:p>
            <a:fld id="{5AA1E69D-69D3-48F3-AC03-638A0F2C4A65}" type="slidenum">
              <a:rPr lang="fr-CA" smtClean="0"/>
              <a:t>5</a:t>
            </a:fld>
            <a:endParaRPr lang="fr-CA"/>
          </a:p>
        </p:txBody>
      </p:sp>
    </p:spTree>
    <p:extLst>
      <p:ext uri="{BB962C8B-B14F-4D97-AF65-F5344CB8AC3E}">
        <p14:creationId xmlns:p14="http://schemas.microsoft.com/office/powerpoint/2010/main" val="204447093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CA"/>
          </a:p>
        </p:txBody>
      </p:sp>
      <p:sp>
        <p:nvSpPr>
          <p:cNvPr id="4" name="Espace réservé du numéro de diapositive 3"/>
          <p:cNvSpPr>
            <a:spLocks noGrp="1"/>
          </p:cNvSpPr>
          <p:nvPr>
            <p:ph type="sldNum" sz="quarter" idx="10"/>
          </p:nvPr>
        </p:nvSpPr>
        <p:spPr/>
        <p:txBody>
          <a:bodyPr/>
          <a:lstStyle/>
          <a:p>
            <a:fld id="{5AA1E69D-69D3-48F3-AC03-638A0F2C4A65}" type="slidenum">
              <a:rPr lang="fr-CA" smtClean="0"/>
              <a:t>6</a:t>
            </a:fld>
            <a:endParaRPr lang="fr-CA"/>
          </a:p>
        </p:txBody>
      </p:sp>
    </p:spTree>
    <p:extLst>
      <p:ext uri="{BB962C8B-B14F-4D97-AF65-F5344CB8AC3E}">
        <p14:creationId xmlns:p14="http://schemas.microsoft.com/office/powerpoint/2010/main" val="340045724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CA"/>
          </a:p>
        </p:txBody>
      </p:sp>
      <p:sp>
        <p:nvSpPr>
          <p:cNvPr id="4" name="Espace réservé du numéro de diapositive 3"/>
          <p:cNvSpPr>
            <a:spLocks noGrp="1"/>
          </p:cNvSpPr>
          <p:nvPr>
            <p:ph type="sldNum" sz="quarter" idx="10"/>
          </p:nvPr>
        </p:nvSpPr>
        <p:spPr/>
        <p:txBody>
          <a:bodyPr/>
          <a:lstStyle/>
          <a:p>
            <a:fld id="{5AA1E69D-69D3-48F3-AC03-638A0F2C4A65}" type="slidenum">
              <a:rPr lang="fr-CA" smtClean="0"/>
              <a:t>8</a:t>
            </a:fld>
            <a:endParaRPr lang="fr-CA"/>
          </a:p>
        </p:txBody>
      </p:sp>
    </p:spTree>
    <p:extLst>
      <p:ext uri="{BB962C8B-B14F-4D97-AF65-F5344CB8AC3E}">
        <p14:creationId xmlns:p14="http://schemas.microsoft.com/office/powerpoint/2010/main" val="311211771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CA"/>
          </a:p>
        </p:txBody>
      </p:sp>
      <p:sp>
        <p:nvSpPr>
          <p:cNvPr id="4" name="Espace réservé du numéro de diapositive 3"/>
          <p:cNvSpPr>
            <a:spLocks noGrp="1"/>
          </p:cNvSpPr>
          <p:nvPr>
            <p:ph type="sldNum" sz="quarter" idx="10"/>
          </p:nvPr>
        </p:nvSpPr>
        <p:spPr/>
        <p:txBody>
          <a:bodyPr/>
          <a:lstStyle/>
          <a:p>
            <a:fld id="{5AA1E69D-69D3-48F3-AC03-638A0F2C4A65}" type="slidenum">
              <a:rPr lang="fr-CA" smtClean="0"/>
              <a:t>9</a:t>
            </a:fld>
            <a:endParaRPr lang="fr-CA"/>
          </a:p>
        </p:txBody>
      </p:sp>
    </p:spTree>
    <p:extLst>
      <p:ext uri="{BB962C8B-B14F-4D97-AF65-F5344CB8AC3E}">
        <p14:creationId xmlns:p14="http://schemas.microsoft.com/office/powerpoint/2010/main" val="269416462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CA"/>
          </a:p>
        </p:txBody>
      </p:sp>
      <p:sp>
        <p:nvSpPr>
          <p:cNvPr id="4" name="Espace réservé du numéro de diapositive 3"/>
          <p:cNvSpPr>
            <a:spLocks noGrp="1"/>
          </p:cNvSpPr>
          <p:nvPr>
            <p:ph type="sldNum" sz="quarter" idx="10"/>
          </p:nvPr>
        </p:nvSpPr>
        <p:spPr/>
        <p:txBody>
          <a:bodyPr/>
          <a:lstStyle/>
          <a:p>
            <a:fld id="{5AA1E69D-69D3-48F3-AC03-638A0F2C4A65}" type="slidenum">
              <a:rPr lang="fr-CA" smtClean="0"/>
              <a:t>10</a:t>
            </a:fld>
            <a:endParaRPr lang="fr-CA"/>
          </a:p>
        </p:txBody>
      </p:sp>
    </p:spTree>
    <p:extLst>
      <p:ext uri="{BB962C8B-B14F-4D97-AF65-F5344CB8AC3E}">
        <p14:creationId xmlns:p14="http://schemas.microsoft.com/office/powerpoint/2010/main" val="309196218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a:t>Modifiez le style du titre</a:t>
            </a:r>
            <a:endParaRPr lang="fr-CA"/>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a:t>Modifiez le style des sous-titres du masque</a:t>
            </a:r>
            <a:endParaRPr lang="fr-CA"/>
          </a:p>
        </p:txBody>
      </p:sp>
      <p:sp>
        <p:nvSpPr>
          <p:cNvPr id="4" name="Espace réservé de la date 3"/>
          <p:cNvSpPr>
            <a:spLocks noGrp="1"/>
          </p:cNvSpPr>
          <p:nvPr>
            <p:ph type="dt" sz="half" idx="10"/>
          </p:nvPr>
        </p:nvSpPr>
        <p:spPr/>
        <p:txBody>
          <a:bodyPr/>
          <a:lstStyle/>
          <a:p>
            <a:pPr>
              <a:defRPr/>
            </a:pPr>
            <a:fld id="{757524AA-9095-4310-ABAD-111EF5A2B03F}" type="datetimeFigureOut">
              <a:rPr lang="fr-CA" smtClean="0"/>
              <a:pPr>
                <a:defRPr/>
              </a:pPr>
              <a:t>2023-01-10</a:t>
            </a:fld>
            <a:endParaRPr lang="fr-CA"/>
          </a:p>
        </p:txBody>
      </p:sp>
      <p:sp>
        <p:nvSpPr>
          <p:cNvPr id="5" name="Espace réservé du pied de page 4"/>
          <p:cNvSpPr>
            <a:spLocks noGrp="1"/>
          </p:cNvSpPr>
          <p:nvPr>
            <p:ph type="ftr" sz="quarter" idx="11"/>
          </p:nvPr>
        </p:nvSpPr>
        <p:spPr/>
        <p:txBody>
          <a:bodyPr/>
          <a:lstStyle/>
          <a:p>
            <a:pPr>
              <a:defRPr/>
            </a:pPr>
            <a:endParaRPr lang="fr-CA"/>
          </a:p>
        </p:txBody>
      </p:sp>
      <p:sp>
        <p:nvSpPr>
          <p:cNvPr id="6" name="Espace réservé du numéro de diapositive 5"/>
          <p:cNvSpPr>
            <a:spLocks noGrp="1"/>
          </p:cNvSpPr>
          <p:nvPr>
            <p:ph type="sldNum" sz="quarter" idx="12"/>
          </p:nvPr>
        </p:nvSpPr>
        <p:spPr/>
        <p:txBody>
          <a:bodyPr/>
          <a:lstStyle/>
          <a:p>
            <a:pPr>
              <a:defRPr/>
            </a:pPr>
            <a:fld id="{83C11601-863D-4C29-8D1F-B039ADFF9012}" type="slidenum">
              <a:rPr lang="fr-CA" smtClean="0"/>
              <a:pPr>
                <a:defRPr/>
              </a:pPr>
              <a:t>‹#›</a:t>
            </a:fld>
            <a:endParaRPr lang="fr-CA"/>
          </a:p>
        </p:txBody>
      </p:sp>
    </p:spTree>
    <p:extLst>
      <p:ext uri="{BB962C8B-B14F-4D97-AF65-F5344CB8AC3E}">
        <p14:creationId xmlns:p14="http://schemas.microsoft.com/office/powerpoint/2010/main" val="41511401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endParaRPr lang="fr-CA"/>
          </a:p>
        </p:txBody>
      </p:sp>
      <p:sp>
        <p:nvSpPr>
          <p:cNvPr id="3" name="Espace réservé du texte vertical 2"/>
          <p:cNvSpPr>
            <a:spLocks noGrp="1"/>
          </p:cNvSpPr>
          <p:nvPr>
            <p:ph type="body" orient="vert" idx="1"/>
          </p:nvPr>
        </p:nvSpPr>
        <p:spPr/>
        <p:txBody>
          <a:bodyPr vert="eaVert"/>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A"/>
          </a:p>
        </p:txBody>
      </p:sp>
      <p:sp>
        <p:nvSpPr>
          <p:cNvPr id="4" name="Espace réservé de la date 3"/>
          <p:cNvSpPr>
            <a:spLocks noGrp="1"/>
          </p:cNvSpPr>
          <p:nvPr>
            <p:ph type="dt" sz="half" idx="10"/>
          </p:nvPr>
        </p:nvSpPr>
        <p:spPr/>
        <p:txBody>
          <a:bodyPr/>
          <a:lstStyle/>
          <a:p>
            <a:pPr>
              <a:defRPr/>
            </a:pPr>
            <a:fld id="{53D670A3-536A-4702-9954-A9686C24288C}" type="datetimeFigureOut">
              <a:rPr lang="fr-CA" smtClean="0"/>
              <a:pPr>
                <a:defRPr/>
              </a:pPr>
              <a:t>2023-01-10</a:t>
            </a:fld>
            <a:endParaRPr lang="fr-CA"/>
          </a:p>
        </p:txBody>
      </p:sp>
      <p:sp>
        <p:nvSpPr>
          <p:cNvPr id="5" name="Espace réservé du pied de page 4"/>
          <p:cNvSpPr>
            <a:spLocks noGrp="1"/>
          </p:cNvSpPr>
          <p:nvPr>
            <p:ph type="ftr" sz="quarter" idx="11"/>
          </p:nvPr>
        </p:nvSpPr>
        <p:spPr/>
        <p:txBody>
          <a:bodyPr/>
          <a:lstStyle/>
          <a:p>
            <a:pPr>
              <a:defRPr/>
            </a:pPr>
            <a:endParaRPr lang="fr-CA"/>
          </a:p>
        </p:txBody>
      </p:sp>
      <p:sp>
        <p:nvSpPr>
          <p:cNvPr id="6" name="Espace réservé du numéro de diapositive 5"/>
          <p:cNvSpPr>
            <a:spLocks noGrp="1"/>
          </p:cNvSpPr>
          <p:nvPr>
            <p:ph type="sldNum" sz="quarter" idx="12"/>
          </p:nvPr>
        </p:nvSpPr>
        <p:spPr/>
        <p:txBody>
          <a:bodyPr/>
          <a:lstStyle/>
          <a:p>
            <a:pPr>
              <a:defRPr/>
            </a:pPr>
            <a:fld id="{A3CBBAB1-520D-46E3-ABE7-41291428BFAC}" type="slidenum">
              <a:rPr lang="fr-CA" smtClean="0"/>
              <a:pPr>
                <a:defRPr/>
              </a:pPr>
              <a:t>‹#›</a:t>
            </a:fld>
            <a:endParaRPr lang="fr-CA"/>
          </a:p>
        </p:txBody>
      </p:sp>
    </p:spTree>
    <p:extLst>
      <p:ext uri="{BB962C8B-B14F-4D97-AF65-F5344CB8AC3E}">
        <p14:creationId xmlns:p14="http://schemas.microsoft.com/office/powerpoint/2010/main" val="7713062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a:t>Modifiez le style du titre</a:t>
            </a:r>
            <a:endParaRPr lang="fr-CA"/>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A"/>
          </a:p>
        </p:txBody>
      </p:sp>
      <p:sp>
        <p:nvSpPr>
          <p:cNvPr id="4" name="Espace réservé de la date 3"/>
          <p:cNvSpPr>
            <a:spLocks noGrp="1"/>
          </p:cNvSpPr>
          <p:nvPr>
            <p:ph type="dt" sz="half" idx="10"/>
          </p:nvPr>
        </p:nvSpPr>
        <p:spPr/>
        <p:txBody>
          <a:bodyPr/>
          <a:lstStyle/>
          <a:p>
            <a:pPr>
              <a:defRPr/>
            </a:pPr>
            <a:fld id="{4ACB2F63-D992-4681-92BE-1628F6965482}" type="datetimeFigureOut">
              <a:rPr lang="fr-CA" smtClean="0"/>
              <a:pPr>
                <a:defRPr/>
              </a:pPr>
              <a:t>2023-01-10</a:t>
            </a:fld>
            <a:endParaRPr lang="fr-CA"/>
          </a:p>
        </p:txBody>
      </p:sp>
      <p:sp>
        <p:nvSpPr>
          <p:cNvPr id="5" name="Espace réservé du pied de page 4"/>
          <p:cNvSpPr>
            <a:spLocks noGrp="1"/>
          </p:cNvSpPr>
          <p:nvPr>
            <p:ph type="ftr" sz="quarter" idx="11"/>
          </p:nvPr>
        </p:nvSpPr>
        <p:spPr/>
        <p:txBody>
          <a:bodyPr/>
          <a:lstStyle/>
          <a:p>
            <a:pPr>
              <a:defRPr/>
            </a:pPr>
            <a:endParaRPr lang="fr-CA"/>
          </a:p>
        </p:txBody>
      </p:sp>
      <p:sp>
        <p:nvSpPr>
          <p:cNvPr id="6" name="Espace réservé du numéro de diapositive 5"/>
          <p:cNvSpPr>
            <a:spLocks noGrp="1"/>
          </p:cNvSpPr>
          <p:nvPr>
            <p:ph type="sldNum" sz="quarter" idx="12"/>
          </p:nvPr>
        </p:nvSpPr>
        <p:spPr/>
        <p:txBody>
          <a:bodyPr/>
          <a:lstStyle/>
          <a:p>
            <a:pPr>
              <a:defRPr/>
            </a:pPr>
            <a:fld id="{C1DB891A-3113-4590-96A2-E5155590FC58}" type="slidenum">
              <a:rPr lang="fr-CA" smtClean="0"/>
              <a:pPr>
                <a:defRPr/>
              </a:pPr>
              <a:t>‹#›</a:t>
            </a:fld>
            <a:endParaRPr lang="fr-CA"/>
          </a:p>
        </p:txBody>
      </p:sp>
    </p:spTree>
    <p:extLst>
      <p:ext uri="{BB962C8B-B14F-4D97-AF65-F5344CB8AC3E}">
        <p14:creationId xmlns:p14="http://schemas.microsoft.com/office/powerpoint/2010/main" val="8047234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endParaRPr lang="fr-CA"/>
          </a:p>
        </p:txBody>
      </p:sp>
      <p:sp>
        <p:nvSpPr>
          <p:cNvPr id="3" name="Espace réservé du contenu 2"/>
          <p:cNvSpPr>
            <a:spLocks noGrp="1"/>
          </p:cNvSpPr>
          <p:nvPr>
            <p:ph idx="1"/>
          </p:nvPr>
        </p:nvSpPr>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A"/>
          </a:p>
        </p:txBody>
      </p:sp>
      <p:sp>
        <p:nvSpPr>
          <p:cNvPr id="4" name="Espace réservé de la date 3"/>
          <p:cNvSpPr>
            <a:spLocks noGrp="1"/>
          </p:cNvSpPr>
          <p:nvPr>
            <p:ph type="dt" sz="half" idx="10"/>
          </p:nvPr>
        </p:nvSpPr>
        <p:spPr/>
        <p:txBody>
          <a:bodyPr/>
          <a:lstStyle/>
          <a:p>
            <a:pPr>
              <a:defRPr/>
            </a:pPr>
            <a:fld id="{6F5F1655-6B99-4456-AC58-8650B3310AC1}" type="datetimeFigureOut">
              <a:rPr lang="fr-CA" smtClean="0"/>
              <a:pPr>
                <a:defRPr/>
              </a:pPr>
              <a:t>2023-01-10</a:t>
            </a:fld>
            <a:endParaRPr lang="fr-CA"/>
          </a:p>
        </p:txBody>
      </p:sp>
      <p:sp>
        <p:nvSpPr>
          <p:cNvPr id="5" name="Espace réservé du pied de page 4"/>
          <p:cNvSpPr>
            <a:spLocks noGrp="1"/>
          </p:cNvSpPr>
          <p:nvPr>
            <p:ph type="ftr" sz="quarter" idx="11"/>
          </p:nvPr>
        </p:nvSpPr>
        <p:spPr/>
        <p:txBody>
          <a:bodyPr/>
          <a:lstStyle/>
          <a:p>
            <a:pPr>
              <a:defRPr/>
            </a:pPr>
            <a:endParaRPr lang="fr-CA"/>
          </a:p>
        </p:txBody>
      </p:sp>
      <p:sp>
        <p:nvSpPr>
          <p:cNvPr id="6" name="Espace réservé du numéro de diapositive 5"/>
          <p:cNvSpPr>
            <a:spLocks noGrp="1"/>
          </p:cNvSpPr>
          <p:nvPr>
            <p:ph type="sldNum" sz="quarter" idx="12"/>
          </p:nvPr>
        </p:nvSpPr>
        <p:spPr/>
        <p:txBody>
          <a:bodyPr/>
          <a:lstStyle/>
          <a:p>
            <a:pPr>
              <a:defRPr/>
            </a:pPr>
            <a:fld id="{B3B0EBF0-9CBF-4577-B2D4-45BF6E826CA9}" type="slidenum">
              <a:rPr lang="fr-CA" smtClean="0"/>
              <a:pPr>
                <a:defRPr/>
              </a:pPr>
              <a:t>‹#›</a:t>
            </a:fld>
            <a:endParaRPr lang="fr-CA"/>
          </a:p>
        </p:txBody>
      </p:sp>
    </p:spTree>
    <p:extLst>
      <p:ext uri="{BB962C8B-B14F-4D97-AF65-F5344CB8AC3E}">
        <p14:creationId xmlns:p14="http://schemas.microsoft.com/office/powerpoint/2010/main" val="4599064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a:t>Modifiez le style du titre</a:t>
            </a:r>
            <a:endParaRPr lang="fr-CA"/>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Modifiez les styles du texte du masque</a:t>
            </a:r>
          </a:p>
        </p:txBody>
      </p:sp>
      <p:sp>
        <p:nvSpPr>
          <p:cNvPr id="4" name="Espace réservé de la date 3"/>
          <p:cNvSpPr>
            <a:spLocks noGrp="1"/>
          </p:cNvSpPr>
          <p:nvPr>
            <p:ph type="dt" sz="half" idx="10"/>
          </p:nvPr>
        </p:nvSpPr>
        <p:spPr/>
        <p:txBody>
          <a:bodyPr/>
          <a:lstStyle/>
          <a:p>
            <a:pPr>
              <a:defRPr/>
            </a:pPr>
            <a:fld id="{BBD9D790-F099-43F2-83F1-9213F9A751A5}" type="datetimeFigureOut">
              <a:rPr lang="fr-CA" smtClean="0"/>
              <a:pPr>
                <a:defRPr/>
              </a:pPr>
              <a:t>2023-01-10</a:t>
            </a:fld>
            <a:endParaRPr lang="fr-CA"/>
          </a:p>
        </p:txBody>
      </p:sp>
      <p:sp>
        <p:nvSpPr>
          <p:cNvPr id="5" name="Espace réservé du pied de page 4"/>
          <p:cNvSpPr>
            <a:spLocks noGrp="1"/>
          </p:cNvSpPr>
          <p:nvPr>
            <p:ph type="ftr" sz="quarter" idx="11"/>
          </p:nvPr>
        </p:nvSpPr>
        <p:spPr/>
        <p:txBody>
          <a:bodyPr/>
          <a:lstStyle/>
          <a:p>
            <a:pPr>
              <a:defRPr/>
            </a:pPr>
            <a:endParaRPr lang="fr-CA"/>
          </a:p>
        </p:txBody>
      </p:sp>
      <p:sp>
        <p:nvSpPr>
          <p:cNvPr id="6" name="Espace réservé du numéro de diapositive 5"/>
          <p:cNvSpPr>
            <a:spLocks noGrp="1"/>
          </p:cNvSpPr>
          <p:nvPr>
            <p:ph type="sldNum" sz="quarter" idx="12"/>
          </p:nvPr>
        </p:nvSpPr>
        <p:spPr/>
        <p:txBody>
          <a:bodyPr/>
          <a:lstStyle/>
          <a:p>
            <a:pPr>
              <a:defRPr/>
            </a:pPr>
            <a:fld id="{434A5D3A-75D8-4D9A-AD4C-2CE9E29890CC}" type="slidenum">
              <a:rPr lang="fr-CA" smtClean="0"/>
              <a:pPr>
                <a:defRPr/>
              </a:pPr>
              <a:t>‹#›</a:t>
            </a:fld>
            <a:endParaRPr lang="fr-CA"/>
          </a:p>
        </p:txBody>
      </p:sp>
    </p:spTree>
    <p:extLst>
      <p:ext uri="{BB962C8B-B14F-4D97-AF65-F5344CB8AC3E}">
        <p14:creationId xmlns:p14="http://schemas.microsoft.com/office/powerpoint/2010/main" val="28885351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endParaRPr lang="fr-CA"/>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A"/>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A"/>
          </a:p>
        </p:txBody>
      </p:sp>
      <p:sp>
        <p:nvSpPr>
          <p:cNvPr id="5" name="Espace réservé de la date 4"/>
          <p:cNvSpPr>
            <a:spLocks noGrp="1"/>
          </p:cNvSpPr>
          <p:nvPr>
            <p:ph type="dt" sz="half" idx="10"/>
          </p:nvPr>
        </p:nvSpPr>
        <p:spPr/>
        <p:txBody>
          <a:bodyPr/>
          <a:lstStyle/>
          <a:p>
            <a:pPr>
              <a:defRPr/>
            </a:pPr>
            <a:fld id="{83B92AFB-0B28-4BCC-9884-CBDF0FBAA903}" type="datetimeFigureOut">
              <a:rPr lang="fr-CA" smtClean="0"/>
              <a:pPr>
                <a:defRPr/>
              </a:pPr>
              <a:t>2023-01-10</a:t>
            </a:fld>
            <a:endParaRPr lang="fr-CA"/>
          </a:p>
        </p:txBody>
      </p:sp>
      <p:sp>
        <p:nvSpPr>
          <p:cNvPr id="6" name="Espace réservé du pied de page 5"/>
          <p:cNvSpPr>
            <a:spLocks noGrp="1"/>
          </p:cNvSpPr>
          <p:nvPr>
            <p:ph type="ftr" sz="quarter" idx="11"/>
          </p:nvPr>
        </p:nvSpPr>
        <p:spPr/>
        <p:txBody>
          <a:bodyPr/>
          <a:lstStyle/>
          <a:p>
            <a:pPr>
              <a:defRPr/>
            </a:pPr>
            <a:endParaRPr lang="fr-CA"/>
          </a:p>
        </p:txBody>
      </p:sp>
      <p:sp>
        <p:nvSpPr>
          <p:cNvPr id="7" name="Espace réservé du numéro de diapositive 6"/>
          <p:cNvSpPr>
            <a:spLocks noGrp="1"/>
          </p:cNvSpPr>
          <p:nvPr>
            <p:ph type="sldNum" sz="quarter" idx="12"/>
          </p:nvPr>
        </p:nvSpPr>
        <p:spPr/>
        <p:txBody>
          <a:bodyPr/>
          <a:lstStyle/>
          <a:p>
            <a:pPr>
              <a:defRPr/>
            </a:pPr>
            <a:fld id="{07A06826-20D9-48E1-8617-C5A49BE7D864}" type="slidenum">
              <a:rPr lang="fr-CA" smtClean="0"/>
              <a:pPr>
                <a:defRPr/>
              </a:pPr>
              <a:t>‹#›</a:t>
            </a:fld>
            <a:endParaRPr lang="fr-CA"/>
          </a:p>
        </p:txBody>
      </p:sp>
    </p:spTree>
    <p:extLst>
      <p:ext uri="{BB962C8B-B14F-4D97-AF65-F5344CB8AC3E}">
        <p14:creationId xmlns:p14="http://schemas.microsoft.com/office/powerpoint/2010/main" val="23483498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a:t>Modifiez le style du titre</a:t>
            </a:r>
            <a:endParaRPr lang="fr-CA"/>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Modifiez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A"/>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Modifiez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A"/>
          </a:p>
        </p:txBody>
      </p:sp>
      <p:sp>
        <p:nvSpPr>
          <p:cNvPr id="7" name="Espace réservé de la date 6"/>
          <p:cNvSpPr>
            <a:spLocks noGrp="1"/>
          </p:cNvSpPr>
          <p:nvPr>
            <p:ph type="dt" sz="half" idx="10"/>
          </p:nvPr>
        </p:nvSpPr>
        <p:spPr/>
        <p:txBody>
          <a:bodyPr/>
          <a:lstStyle/>
          <a:p>
            <a:pPr>
              <a:defRPr/>
            </a:pPr>
            <a:fld id="{95E44202-EAC0-4FB6-9E5E-43F30AE46513}" type="datetimeFigureOut">
              <a:rPr lang="fr-CA" smtClean="0"/>
              <a:pPr>
                <a:defRPr/>
              </a:pPr>
              <a:t>2023-01-10</a:t>
            </a:fld>
            <a:endParaRPr lang="fr-CA"/>
          </a:p>
        </p:txBody>
      </p:sp>
      <p:sp>
        <p:nvSpPr>
          <p:cNvPr id="8" name="Espace réservé du pied de page 7"/>
          <p:cNvSpPr>
            <a:spLocks noGrp="1"/>
          </p:cNvSpPr>
          <p:nvPr>
            <p:ph type="ftr" sz="quarter" idx="11"/>
          </p:nvPr>
        </p:nvSpPr>
        <p:spPr/>
        <p:txBody>
          <a:bodyPr/>
          <a:lstStyle/>
          <a:p>
            <a:pPr>
              <a:defRPr/>
            </a:pPr>
            <a:endParaRPr lang="fr-CA"/>
          </a:p>
        </p:txBody>
      </p:sp>
      <p:sp>
        <p:nvSpPr>
          <p:cNvPr id="9" name="Espace réservé du numéro de diapositive 8"/>
          <p:cNvSpPr>
            <a:spLocks noGrp="1"/>
          </p:cNvSpPr>
          <p:nvPr>
            <p:ph type="sldNum" sz="quarter" idx="12"/>
          </p:nvPr>
        </p:nvSpPr>
        <p:spPr/>
        <p:txBody>
          <a:bodyPr/>
          <a:lstStyle/>
          <a:p>
            <a:pPr>
              <a:defRPr/>
            </a:pPr>
            <a:fld id="{9773A375-21B9-44ED-B6E1-A350C97A5609}" type="slidenum">
              <a:rPr lang="fr-CA" smtClean="0"/>
              <a:pPr>
                <a:defRPr/>
              </a:pPr>
              <a:t>‹#›</a:t>
            </a:fld>
            <a:endParaRPr lang="fr-CA"/>
          </a:p>
        </p:txBody>
      </p:sp>
    </p:spTree>
    <p:extLst>
      <p:ext uri="{BB962C8B-B14F-4D97-AF65-F5344CB8AC3E}">
        <p14:creationId xmlns:p14="http://schemas.microsoft.com/office/powerpoint/2010/main" val="1317187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endParaRPr lang="fr-CA"/>
          </a:p>
        </p:txBody>
      </p:sp>
      <p:sp>
        <p:nvSpPr>
          <p:cNvPr id="3" name="Espace réservé de la date 2"/>
          <p:cNvSpPr>
            <a:spLocks noGrp="1"/>
          </p:cNvSpPr>
          <p:nvPr>
            <p:ph type="dt" sz="half" idx="10"/>
          </p:nvPr>
        </p:nvSpPr>
        <p:spPr/>
        <p:txBody>
          <a:bodyPr/>
          <a:lstStyle/>
          <a:p>
            <a:pPr>
              <a:defRPr/>
            </a:pPr>
            <a:fld id="{5B6277E4-8E0E-4DBE-99DF-109655C4BBA4}" type="datetimeFigureOut">
              <a:rPr lang="fr-CA" smtClean="0"/>
              <a:pPr>
                <a:defRPr/>
              </a:pPr>
              <a:t>2023-01-10</a:t>
            </a:fld>
            <a:endParaRPr lang="fr-CA"/>
          </a:p>
        </p:txBody>
      </p:sp>
      <p:sp>
        <p:nvSpPr>
          <p:cNvPr id="4" name="Espace réservé du pied de page 3"/>
          <p:cNvSpPr>
            <a:spLocks noGrp="1"/>
          </p:cNvSpPr>
          <p:nvPr>
            <p:ph type="ftr" sz="quarter" idx="11"/>
          </p:nvPr>
        </p:nvSpPr>
        <p:spPr/>
        <p:txBody>
          <a:bodyPr/>
          <a:lstStyle/>
          <a:p>
            <a:pPr>
              <a:defRPr/>
            </a:pPr>
            <a:endParaRPr lang="fr-CA"/>
          </a:p>
        </p:txBody>
      </p:sp>
      <p:sp>
        <p:nvSpPr>
          <p:cNvPr id="5" name="Espace réservé du numéro de diapositive 4"/>
          <p:cNvSpPr>
            <a:spLocks noGrp="1"/>
          </p:cNvSpPr>
          <p:nvPr>
            <p:ph type="sldNum" sz="quarter" idx="12"/>
          </p:nvPr>
        </p:nvSpPr>
        <p:spPr/>
        <p:txBody>
          <a:bodyPr/>
          <a:lstStyle/>
          <a:p>
            <a:pPr>
              <a:defRPr/>
            </a:pPr>
            <a:fld id="{AA12F5F6-FE6E-43BE-BECC-0C3124AD3128}" type="slidenum">
              <a:rPr lang="fr-CA" smtClean="0"/>
              <a:pPr>
                <a:defRPr/>
              </a:pPr>
              <a:t>‹#›</a:t>
            </a:fld>
            <a:endParaRPr lang="fr-CA"/>
          </a:p>
        </p:txBody>
      </p:sp>
    </p:spTree>
    <p:extLst>
      <p:ext uri="{BB962C8B-B14F-4D97-AF65-F5344CB8AC3E}">
        <p14:creationId xmlns:p14="http://schemas.microsoft.com/office/powerpoint/2010/main" val="2856168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pPr>
              <a:defRPr/>
            </a:pPr>
            <a:fld id="{4D6542A8-E296-427F-BC14-E83E6EDF9C94}" type="datetimeFigureOut">
              <a:rPr lang="fr-CA" smtClean="0"/>
              <a:pPr>
                <a:defRPr/>
              </a:pPr>
              <a:t>2023-01-10</a:t>
            </a:fld>
            <a:endParaRPr lang="fr-CA"/>
          </a:p>
        </p:txBody>
      </p:sp>
      <p:sp>
        <p:nvSpPr>
          <p:cNvPr id="3" name="Espace réservé du pied de page 2"/>
          <p:cNvSpPr>
            <a:spLocks noGrp="1"/>
          </p:cNvSpPr>
          <p:nvPr>
            <p:ph type="ftr" sz="quarter" idx="11"/>
          </p:nvPr>
        </p:nvSpPr>
        <p:spPr/>
        <p:txBody>
          <a:bodyPr/>
          <a:lstStyle/>
          <a:p>
            <a:pPr>
              <a:defRPr/>
            </a:pPr>
            <a:endParaRPr lang="fr-CA"/>
          </a:p>
        </p:txBody>
      </p:sp>
      <p:sp>
        <p:nvSpPr>
          <p:cNvPr id="4" name="Espace réservé du numéro de diapositive 3"/>
          <p:cNvSpPr>
            <a:spLocks noGrp="1"/>
          </p:cNvSpPr>
          <p:nvPr>
            <p:ph type="sldNum" sz="quarter" idx="12"/>
          </p:nvPr>
        </p:nvSpPr>
        <p:spPr/>
        <p:txBody>
          <a:bodyPr/>
          <a:lstStyle/>
          <a:p>
            <a:pPr>
              <a:defRPr/>
            </a:pPr>
            <a:fld id="{1577B19A-EED9-4EED-9032-3DF55796059E}" type="slidenum">
              <a:rPr lang="fr-CA" smtClean="0"/>
              <a:pPr>
                <a:defRPr/>
              </a:pPr>
              <a:t>‹#›</a:t>
            </a:fld>
            <a:endParaRPr lang="fr-CA"/>
          </a:p>
        </p:txBody>
      </p:sp>
    </p:spTree>
    <p:extLst>
      <p:ext uri="{BB962C8B-B14F-4D97-AF65-F5344CB8AC3E}">
        <p14:creationId xmlns:p14="http://schemas.microsoft.com/office/powerpoint/2010/main" val="2690480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a:t>Modifiez le style du titre</a:t>
            </a:r>
            <a:endParaRPr lang="fr-CA"/>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A"/>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Modifiez les styles du texte du masque</a:t>
            </a:r>
          </a:p>
        </p:txBody>
      </p:sp>
      <p:sp>
        <p:nvSpPr>
          <p:cNvPr id="5" name="Espace réservé de la date 4"/>
          <p:cNvSpPr>
            <a:spLocks noGrp="1"/>
          </p:cNvSpPr>
          <p:nvPr>
            <p:ph type="dt" sz="half" idx="10"/>
          </p:nvPr>
        </p:nvSpPr>
        <p:spPr/>
        <p:txBody>
          <a:bodyPr/>
          <a:lstStyle/>
          <a:p>
            <a:pPr>
              <a:defRPr/>
            </a:pPr>
            <a:fld id="{22406238-51AB-4CDD-A655-B91B053D31D8}" type="datetimeFigureOut">
              <a:rPr lang="fr-CA" smtClean="0"/>
              <a:pPr>
                <a:defRPr/>
              </a:pPr>
              <a:t>2023-01-10</a:t>
            </a:fld>
            <a:endParaRPr lang="fr-CA"/>
          </a:p>
        </p:txBody>
      </p:sp>
      <p:sp>
        <p:nvSpPr>
          <p:cNvPr id="6" name="Espace réservé du pied de page 5"/>
          <p:cNvSpPr>
            <a:spLocks noGrp="1"/>
          </p:cNvSpPr>
          <p:nvPr>
            <p:ph type="ftr" sz="quarter" idx="11"/>
          </p:nvPr>
        </p:nvSpPr>
        <p:spPr/>
        <p:txBody>
          <a:bodyPr/>
          <a:lstStyle/>
          <a:p>
            <a:pPr>
              <a:defRPr/>
            </a:pPr>
            <a:endParaRPr lang="fr-CA"/>
          </a:p>
        </p:txBody>
      </p:sp>
      <p:sp>
        <p:nvSpPr>
          <p:cNvPr id="7" name="Espace réservé du numéro de diapositive 6"/>
          <p:cNvSpPr>
            <a:spLocks noGrp="1"/>
          </p:cNvSpPr>
          <p:nvPr>
            <p:ph type="sldNum" sz="quarter" idx="12"/>
          </p:nvPr>
        </p:nvSpPr>
        <p:spPr/>
        <p:txBody>
          <a:bodyPr/>
          <a:lstStyle/>
          <a:p>
            <a:pPr>
              <a:defRPr/>
            </a:pPr>
            <a:fld id="{AC4CC9BE-6A88-4439-A848-0688B930EF98}" type="slidenum">
              <a:rPr lang="fr-CA" smtClean="0"/>
              <a:pPr>
                <a:defRPr/>
              </a:pPr>
              <a:t>‹#›</a:t>
            </a:fld>
            <a:endParaRPr lang="fr-CA"/>
          </a:p>
        </p:txBody>
      </p:sp>
    </p:spTree>
    <p:extLst>
      <p:ext uri="{BB962C8B-B14F-4D97-AF65-F5344CB8AC3E}">
        <p14:creationId xmlns:p14="http://schemas.microsoft.com/office/powerpoint/2010/main" val="33059556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a:t>Modifiez le style du titre</a:t>
            </a:r>
            <a:endParaRPr lang="fr-CA"/>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CA"/>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Modifiez les styles du texte du masque</a:t>
            </a:r>
          </a:p>
        </p:txBody>
      </p:sp>
      <p:sp>
        <p:nvSpPr>
          <p:cNvPr id="5" name="Espace réservé de la date 4"/>
          <p:cNvSpPr>
            <a:spLocks noGrp="1"/>
          </p:cNvSpPr>
          <p:nvPr>
            <p:ph type="dt" sz="half" idx="10"/>
          </p:nvPr>
        </p:nvSpPr>
        <p:spPr/>
        <p:txBody>
          <a:bodyPr/>
          <a:lstStyle/>
          <a:p>
            <a:pPr>
              <a:defRPr/>
            </a:pPr>
            <a:fld id="{30F2EC2B-1F8E-4C9D-8A40-06DD52818FAC}" type="datetimeFigureOut">
              <a:rPr lang="fr-CA" smtClean="0"/>
              <a:pPr>
                <a:defRPr/>
              </a:pPr>
              <a:t>2023-01-10</a:t>
            </a:fld>
            <a:endParaRPr lang="fr-CA"/>
          </a:p>
        </p:txBody>
      </p:sp>
      <p:sp>
        <p:nvSpPr>
          <p:cNvPr id="6" name="Espace réservé du pied de page 5"/>
          <p:cNvSpPr>
            <a:spLocks noGrp="1"/>
          </p:cNvSpPr>
          <p:nvPr>
            <p:ph type="ftr" sz="quarter" idx="11"/>
          </p:nvPr>
        </p:nvSpPr>
        <p:spPr/>
        <p:txBody>
          <a:bodyPr/>
          <a:lstStyle/>
          <a:p>
            <a:pPr>
              <a:defRPr/>
            </a:pPr>
            <a:endParaRPr lang="fr-CA"/>
          </a:p>
        </p:txBody>
      </p:sp>
      <p:sp>
        <p:nvSpPr>
          <p:cNvPr id="7" name="Espace réservé du numéro de diapositive 6"/>
          <p:cNvSpPr>
            <a:spLocks noGrp="1"/>
          </p:cNvSpPr>
          <p:nvPr>
            <p:ph type="sldNum" sz="quarter" idx="12"/>
          </p:nvPr>
        </p:nvSpPr>
        <p:spPr/>
        <p:txBody>
          <a:bodyPr/>
          <a:lstStyle/>
          <a:p>
            <a:pPr>
              <a:defRPr/>
            </a:pPr>
            <a:fld id="{9321EAB4-D3C8-4F07-AD9F-9EC2559676C8}" type="slidenum">
              <a:rPr lang="fr-CA" smtClean="0"/>
              <a:pPr>
                <a:defRPr/>
              </a:pPr>
              <a:t>‹#›</a:t>
            </a:fld>
            <a:endParaRPr lang="fr-CA"/>
          </a:p>
        </p:txBody>
      </p:sp>
    </p:spTree>
    <p:extLst>
      <p:ext uri="{BB962C8B-B14F-4D97-AF65-F5344CB8AC3E}">
        <p14:creationId xmlns:p14="http://schemas.microsoft.com/office/powerpoint/2010/main" val="34017516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fr-FR"/>
              <a:t>Modifiez le style du titre</a:t>
            </a:r>
            <a:endParaRPr lang="fr-CA"/>
          </a:p>
        </p:txBody>
      </p:sp>
      <p:sp>
        <p:nvSpPr>
          <p:cNvPr id="3" name="Espace réservé du texte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A"/>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fld id="{2D952042-6B1F-4AE4-81B7-50D5E64E368B}" type="datetimeFigureOut">
              <a:rPr lang="fr-CA" smtClean="0"/>
              <a:pPr>
                <a:defRPr/>
              </a:pPr>
              <a:t>2023-01-10</a:t>
            </a:fld>
            <a:endParaRPr lang="fr-CA"/>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fr-CA"/>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228613E3-093A-478F-AAA4-1802272FD851}" type="slidenum">
              <a:rPr lang="fr-CA" smtClean="0"/>
              <a:pPr>
                <a:defRPr/>
              </a:pPr>
              <a:t>‹#›</a:t>
            </a:fld>
            <a:endParaRPr lang="fr-CA"/>
          </a:p>
        </p:txBody>
      </p:sp>
    </p:spTree>
    <p:extLst>
      <p:ext uri="{BB962C8B-B14F-4D97-AF65-F5344CB8AC3E}">
        <p14:creationId xmlns:p14="http://schemas.microsoft.com/office/powerpoint/2010/main" val="994393227"/>
      </p:ext>
    </p:extLst>
  </p:cSld>
  <p:clrMap bg1="lt1" tx1="dk1" bg2="lt2" tx2="dk2" accent1="accent1" accent2="accent2" accent3="accent3" accent4="accent4" accent5="accent5" accent6="accent6" hlink="hlink" folHlink="folHlink"/>
  <p:sldLayoutIdLst>
    <p:sldLayoutId id="2147483726" r:id="rId1"/>
    <p:sldLayoutId id="2147483727" r:id="rId2"/>
    <p:sldLayoutId id="2147483728" r:id="rId3"/>
    <p:sldLayoutId id="2147483729" r:id="rId4"/>
    <p:sldLayoutId id="2147483730" r:id="rId5"/>
    <p:sldLayoutId id="2147483731" r:id="rId6"/>
    <p:sldLayoutId id="2147483732" r:id="rId7"/>
    <p:sldLayoutId id="2147483733" r:id="rId8"/>
    <p:sldLayoutId id="2147483734" r:id="rId9"/>
    <p:sldLayoutId id="2147483735" r:id="rId10"/>
    <p:sldLayoutId id="2147483736"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0.xml"/><Relationship Id="rId3" Type="http://schemas.openxmlformats.org/officeDocument/2006/relationships/image" Target="../media/image13.jpeg"/></Relationships>
</file>

<file path=ppt/slides/_rels/slide12.xml.rels><?xml version="1.0" encoding="UTF-8" standalone="yes"?>
<Relationships xmlns="http://schemas.openxmlformats.org/package/2006/relationships"><Relationship Id="rId3" Type="http://schemas.openxmlformats.org/officeDocument/2006/relationships/image" Target="../media/image15.jpeg"/><Relationship Id="rId4" Type="http://schemas.openxmlformats.org/officeDocument/2006/relationships/image" Target="../media/image16.jpeg"/><Relationship Id="rId1" Type="http://schemas.openxmlformats.org/officeDocument/2006/relationships/slideLayout" Target="../slideLayouts/slideLayout4.xml"/><Relationship Id="rId2" Type="http://schemas.openxmlformats.org/officeDocument/2006/relationships/image" Target="../media/image14.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7.jpeg"/></Relationships>
</file>

<file path=ppt/slides/_rels/slide15.xml.rels><?xml version="1.0" encoding="UTF-8" standalone="yes"?>
<Relationships xmlns="http://schemas.openxmlformats.org/package/2006/relationships"><Relationship Id="rId3" Type="http://schemas.openxmlformats.org/officeDocument/2006/relationships/image" Target="../media/image18.jpeg"/><Relationship Id="rId4" Type="http://schemas.openxmlformats.org/officeDocument/2006/relationships/image" Target="../media/image19.jpeg"/><Relationship Id="rId5" Type="http://schemas.openxmlformats.org/officeDocument/2006/relationships/image" Target="../media/image20.jpeg"/><Relationship Id="rId6" Type="http://schemas.openxmlformats.org/officeDocument/2006/relationships/image" Target="../media/image21.jpeg"/><Relationship Id="rId7" Type="http://schemas.openxmlformats.org/officeDocument/2006/relationships/image" Target="../media/image22.jpeg"/><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6.xml.rels><?xml version="1.0" encoding="UTF-8" standalone="yes"?>
<Relationships xmlns="http://schemas.openxmlformats.org/package/2006/relationships"><Relationship Id="rId3" Type="http://schemas.openxmlformats.org/officeDocument/2006/relationships/image" Target="../media/image23.jpeg"/><Relationship Id="rId4" Type="http://schemas.openxmlformats.org/officeDocument/2006/relationships/image" Target="../media/image24.jpeg"/><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5.jpeg"/><Relationship Id="rId3" Type="http://schemas.openxmlformats.org/officeDocument/2006/relationships/image" Target="../media/image26.jpeg"/></Relationships>
</file>

<file path=ppt/slides/_rels/slide18.xml.rels><?xml version="1.0" encoding="UTF-8" standalone="yes"?>
<Relationships xmlns="http://schemas.openxmlformats.org/package/2006/relationships"><Relationship Id="rId3" Type="http://schemas.openxmlformats.org/officeDocument/2006/relationships/image" Target="../media/image27.jpeg"/><Relationship Id="rId4" Type="http://schemas.openxmlformats.org/officeDocument/2006/relationships/image" Target="../media/image28.jpeg"/><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4" Type="http://schemas.openxmlformats.org/officeDocument/2006/relationships/image" Target="../media/image3.jpeg"/><Relationship Id="rId5" Type="http://schemas.openxmlformats.org/officeDocument/2006/relationships/image" Target="../media/image4.jpeg"/><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9.jpe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image" Target="../media/image30.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5.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6.jpg"/></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4" Type="http://schemas.openxmlformats.org/officeDocument/2006/relationships/image" Target="../media/image8.jpeg"/><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9.png"/></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4" Type="http://schemas.openxmlformats.org/officeDocument/2006/relationships/image" Target="../media/image11.jpg"/><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12.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ous-titre 2"/>
          <p:cNvSpPr>
            <a:spLocks noGrp="1"/>
          </p:cNvSpPr>
          <p:nvPr>
            <p:ph type="subTitle" idx="1"/>
          </p:nvPr>
        </p:nvSpPr>
        <p:spPr>
          <a:xfrm>
            <a:off x="2012154" y="3198175"/>
            <a:ext cx="5368157" cy="1887009"/>
          </a:xfrm>
        </p:spPr>
        <p:txBody>
          <a:bodyPr>
            <a:normAutofit/>
          </a:bodyPr>
          <a:lstStyle/>
          <a:p>
            <a:pPr fontAlgn="auto">
              <a:spcAft>
                <a:spcPts val="0"/>
              </a:spcAft>
              <a:buFont typeface="Arial" pitchFamily="34" charset="0"/>
              <a:buNone/>
              <a:defRPr/>
            </a:pPr>
            <a:r>
              <a:rPr lang="fr-CA" sz="3000" i="1"/>
              <a:t>La conservation des semences</a:t>
            </a:r>
          </a:p>
          <a:p>
            <a:pPr fontAlgn="auto">
              <a:spcAft>
                <a:spcPts val="0"/>
              </a:spcAft>
              <a:buFont typeface="Arial" pitchFamily="34" charset="0"/>
              <a:buNone/>
              <a:defRPr/>
            </a:pPr>
            <a:r>
              <a:rPr lang="fr-CA" sz="3000" i="1"/>
              <a:t>2022</a:t>
            </a:r>
          </a:p>
          <a:p>
            <a:pPr fontAlgn="auto">
              <a:spcAft>
                <a:spcPts val="0"/>
              </a:spcAft>
              <a:buFont typeface="Arial" pitchFamily="34" charset="0"/>
              <a:buNone/>
              <a:defRPr/>
            </a:pPr>
            <a:r>
              <a:rPr lang="fr-CA" sz="3000" i="1"/>
              <a:t> </a:t>
            </a:r>
            <a:r>
              <a:rPr lang="fr-CA" sz="2400" i="1"/>
              <a:t>Par Lyne Bellemare</a:t>
            </a:r>
          </a:p>
          <a:p>
            <a:pPr fontAlgn="auto">
              <a:spcAft>
                <a:spcPts val="0"/>
              </a:spcAft>
              <a:buFont typeface="Arial" pitchFamily="34" charset="0"/>
              <a:buNone/>
              <a:defRPr/>
            </a:pPr>
            <a:endParaRPr lang="fr-CA" sz="2000" i="1" dirty="0"/>
          </a:p>
        </p:txBody>
      </p:sp>
      <p:pic>
        <p:nvPicPr>
          <p:cNvPr id="2" name="Image 1"/>
          <p:cNvPicPr>
            <a:picLocks noChangeAspect="1"/>
          </p:cNvPicPr>
          <p:nvPr/>
        </p:nvPicPr>
        <p:blipFill rotWithShape="1">
          <a:blip r:embed="rId3" cstate="print">
            <a:extLst>
              <a:ext uri="{28A0092B-C50C-407E-A947-70E740481C1C}">
                <a14:useLocalDpi xmlns:a14="http://schemas.microsoft.com/office/drawing/2010/main" val="0"/>
              </a:ext>
            </a:extLst>
          </a:blip>
          <a:srcRect t="35789" b="20378"/>
          <a:stretch/>
        </p:blipFill>
        <p:spPr>
          <a:xfrm>
            <a:off x="1433329" y="701992"/>
            <a:ext cx="6277341" cy="2502630"/>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438" name="Rectangle 18437">
            <a:extLst>
              <a:ext uri="{FF2B5EF4-FFF2-40B4-BE49-F238E27FC236}">
                <a16:creationId xmlns:a16="http://schemas.microsoft.com/office/drawing/2014/main" xmlns="" id="{488333BA-AE6E-427A-9B16-A39C8073F4E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9141714" cy="6858000"/>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440" name="Rectangle 18439">
            <a:extLst>
              <a:ext uri="{FF2B5EF4-FFF2-40B4-BE49-F238E27FC236}">
                <a16:creationId xmlns:a16="http://schemas.microsoft.com/office/drawing/2014/main" xmlns="" id="{F98ED85F-DCEE-4B50-802E-71A6E3E12B0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ltGray">
          <a:xfrm>
            <a:off x="241173" y="320040"/>
            <a:ext cx="8661654" cy="6217920"/>
          </a:xfrm>
          <a:prstGeom prst="rect">
            <a:avLst/>
          </a:prstGeom>
          <a:solidFill>
            <a:schemeClr val="bg1"/>
          </a:solidFill>
          <a:ln w="127000" cap="sq" cmpd="thinThick">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433" name="Titre 1"/>
          <p:cNvSpPr>
            <a:spLocks noGrp="1"/>
          </p:cNvSpPr>
          <p:nvPr>
            <p:ph type="title"/>
          </p:nvPr>
        </p:nvSpPr>
        <p:spPr>
          <a:xfrm>
            <a:off x="628650" y="631825"/>
            <a:ext cx="7886700" cy="1325563"/>
          </a:xfrm>
        </p:spPr>
        <p:txBody>
          <a:bodyPr>
            <a:normAutofit/>
          </a:bodyPr>
          <a:lstStyle/>
          <a:p>
            <a:r>
              <a:rPr lang="fr-CA"/>
              <a:t>Règles de base à respecter</a:t>
            </a:r>
          </a:p>
        </p:txBody>
      </p:sp>
      <p:sp>
        <p:nvSpPr>
          <p:cNvPr id="3" name="Espace réservé du contenu 2"/>
          <p:cNvSpPr>
            <a:spLocks noGrp="1"/>
          </p:cNvSpPr>
          <p:nvPr>
            <p:ph idx="1"/>
          </p:nvPr>
        </p:nvSpPr>
        <p:spPr>
          <a:xfrm>
            <a:off x="628650" y="2057400"/>
            <a:ext cx="7886700" cy="3871762"/>
          </a:xfrm>
        </p:spPr>
        <p:txBody>
          <a:bodyPr>
            <a:normAutofit/>
          </a:bodyPr>
          <a:lstStyle/>
          <a:p>
            <a:pPr indent="-173736" fontAlgn="auto">
              <a:lnSpc>
                <a:spcPct val="90000"/>
              </a:lnSpc>
              <a:spcAft>
                <a:spcPts val="0"/>
              </a:spcAft>
              <a:buFont typeface="Arial" pitchFamily="34" charset="0"/>
              <a:buChar char="•"/>
              <a:defRPr/>
            </a:pPr>
            <a:r>
              <a:rPr lang="fr-CA" sz="1900" dirty="0"/>
              <a:t>Utiliser une variété à pollinisation libre et non-hybride (non F1);</a:t>
            </a:r>
          </a:p>
          <a:p>
            <a:pPr indent="-173736" fontAlgn="auto">
              <a:lnSpc>
                <a:spcPct val="90000"/>
              </a:lnSpc>
              <a:spcAft>
                <a:spcPts val="0"/>
              </a:spcAft>
              <a:buFont typeface="Arial" pitchFamily="34" charset="0"/>
              <a:buChar char="•"/>
              <a:defRPr/>
            </a:pPr>
            <a:endParaRPr lang="fr-CA" sz="1900" dirty="0"/>
          </a:p>
          <a:p>
            <a:pPr indent="-173736" fontAlgn="auto">
              <a:lnSpc>
                <a:spcPct val="90000"/>
              </a:lnSpc>
              <a:spcAft>
                <a:spcPts val="0"/>
              </a:spcAft>
              <a:buFont typeface="Arial" pitchFamily="34" charset="0"/>
              <a:buChar char="•"/>
              <a:defRPr/>
            </a:pPr>
            <a:r>
              <a:rPr lang="fr-CA" sz="1900" dirty="0"/>
              <a:t>Choisir des variétés en voie d’extinction (tant qu’à faire!!!);</a:t>
            </a:r>
          </a:p>
          <a:p>
            <a:pPr indent="-173736" fontAlgn="auto">
              <a:lnSpc>
                <a:spcPct val="90000"/>
              </a:lnSpc>
              <a:spcAft>
                <a:spcPts val="0"/>
              </a:spcAft>
              <a:buFont typeface="Arial" pitchFamily="34" charset="0"/>
              <a:buChar char="•"/>
              <a:defRPr/>
            </a:pPr>
            <a:endParaRPr lang="fr-CA" sz="1900" dirty="0"/>
          </a:p>
          <a:p>
            <a:pPr indent="-173736" fontAlgn="auto">
              <a:lnSpc>
                <a:spcPct val="90000"/>
              </a:lnSpc>
              <a:spcAft>
                <a:spcPts val="0"/>
              </a:spcAft>
              <a:buFont typeface="Arial" pitchFamily="34" charset="0"/>
              <a:buChar char="•"/>
              <a:defRPr/>
            </a:pPr>
            <a:r>
              <a:rPr lang="fr-CA" sz="1900" dirty="0"/>
              <a:t>Respecter les distances recommandées;</a:t>
            </a:r>
          </a:p>
          <a:p>
            <a:pPr indent="-173736" fontAlgn="auto">
              <a:lnSpc>
                <a:spcPct val="90000"/>
              </a:lnSpc>
              <a:spcAft>
                <a:spcPts val="0"/>
              </a:spcAft>
              <a:buFont typeface="Arial" pitchFamily="34" charset="0"/>
              <a:buChar char="•"/>
              <a:defRPr/>
            </a:pPr>
            <a:endParaRPr lang="fr-CA" sz="1900" dirty="0"/>
          </a:p>
          <a:p>
            <a:pPr indent="-173736" fontAlgn="auto">
              <a:lnSpc>
                <a:spcPct val="90000"/>
              </a:lnSpc>
              <a:spcAft>
                <a:spcPts val="0"/>
              </a:spcAft>
              <a:buFont typeface="Arial" pitchFamily="34" charset="0"/>
              <a:buChar char="•"/>
              <a:defRPr/>
            </a:pPr>
            <a:r>
              <a:rPr lang="fr-CA" sz="1900" dirty="0"/>
              <a:t>Ne pas conserver les graines de plantes malades;</a:t>
            </a:r>
          </a:p>
          <a:p>
            <a:pPr indent="-173736" fontAlgn="auto">
              <a:lnSpc>
                <a:spcPct val="90000"/>
              </a:lnSpc>
              <a:spcAft>
                <a:spcPts val="0"/>
              </a:spcAft>
              <a:buFont typeface="Arial" pitchFamily="34" charset="0"/>
              <a:buChar char="•"/>
              <a:defRPr/>
            </a:pPr>
            <a:endParaRPr lang="fr-CA" sz="1900" dirty="0"/>
          </a:p>
          <a:p>
            <a:pPr indent="-173736" fontAlgn="auto">
              <a:lnSpc>
                <a:spcPct val="90000"/>
              </a:lnSpc>
              <a:spcAft>
                <a:spcPts val="0"/>
              </a:spcAft>
              <a:buFont typeface="Arial" pitchFamily="34" charset="0"/>
              <a:buChar char="•"/>
              <a:defRPr/>
            </a:pPr>
            <a:r>
              <a:rPr lang="fr-CA" sz="1900" dirty="0"/>
              <a:t>Bien noter les informations (date, nom de la variété, nom latin </a:t>
            </a:r>
          </a:p>
          <a:p>
            <a:pPr indent="-173736" fontAlgn="auto">
              <a:lnSpc>
                <a:spcPct val="90000"/>
              </a:lnSpc>
              <a:spcAft>
                <a:spcPts val="0"/>
              </a:spcAft>
              <a:buFont typeface="Wingdings" pitchFamily="2" charset="2"/>
              <a:buNone/>
              <a:defRPr/>
            </a:pPr>
            <a:r>
              <a:rPr lang="fr-CA" sz="1900" dirty="0"/>
              <a:t>	si connu, lieu et nom du conservateur);</a:t>
            </a:r>
          </a:p>
          <a:p>
            <a:pPr indent="-173736" fontAlgn="auto">
              <a:lnSpc>
                <a:spcPct val="90000"/>
              </a:lnSpc>
              <a:spcAft>
                <a:spcPts val="0"/>
              </a:spcAft>
              <a:buFont typeface="Arial" pitchFamily="34" charset="0"/>
              <a:buChar char="•"/>
              <a:defRPr/>
            </a:pPr>
            <a:endParaRPr lang="fr-CA" sz="1900" dirty="0"/>
          </a:p>
          <a:p>
            <a:pPr indent="-173736" fontAlgn="auto">
              <a:lnSpc>
                <a:spcPct val="90000"/>
              </a:lnSpc>
              <a:spcAft>
                <a:spcPts val="0"/>
              </a:spcAft>
              <a:buFont typeface="Arial" pitchFamily="34" charset="0"/>
              <a:buChar char="•"/>
              <a:defRPr/>
            </a:pPr>
            <a:r>
              <a:rPr lang="fr-CA" sz="1900" dirty="0"/>
              <a:t>Séchage et entreposage adéquat.</a:t>
            </a:r>
          </a:p>
          <a:p>
            <a:pPr indent="-173736" fontAlgn="auto">
              <a:lnSpc>
                <a:spcPct val="90000"/>
              </a:lnSpc>
              <a:spcAft>
                <a:spcPts val="0"/>
              </a:spcAft>
              <a:buFont typeface="Arial" pitchFamily="34" charset="0"/>
              <a:buChar char="•"/>
              <a:defRPr/>
            </a:pPr>
            <a:endParaRPr lang="fr-CA" sz="1900" dirty="0"/>
          </a:p>
        </p:txBody>
      </p:sp>
      <p:sp>
        <p:nvSpPr>
          <p:cNvPr id="2" name="Organigramme : Bande perforée 3">
            <a:extLst>
              <a:ext uri="{FF2B5EF4-FFF2-40B4-BE49-F238E27FC236}">
                <a16:creationId xmlns:a16="http://schemas.microsoft.com/office/drawing/2014/main" xmlns="" id="{E04BB959-23FF-6ED2-9470-251F5ED5D971}"/>
              </a:ext>
            </a:extLst>
          </p:cNvPr>
          <p:cNvSpPr/>
          <p:nvPr/>
        </p:nvSpPr>
        <p:spPr>
          <a:xfrm>
            <a:off x="6444208" y="5013176"/>
            <a:ext cx="2375669" cy="1512887"/>
          </a:xfrm>
          <a:prstGeom prst="flowChartPunchedTap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fr-CA" sz="1400" b="1" dirty="0">
                <a:solidFill>
                  <a:schemeClr val="tx1"/>
                </a:solidFill>
              </a:rPr>
              <a:t>Tomate Savignac (rose</a:t>
            </a:r>
            <a:r>
              <a:rPr lang="fr-CA" sz="1400" dirty="0">
                <a:solidFill>
                  <a:schemeClr val="tx1"/>
                </a:solidFill>
              </a:rPr>
              <a:t>)</a:t>
            </a:r>
          </a:p>
          <a:p>
            <a:pPr algn="ctr" fontAlgn="auto">
              <a:spcBef>
                <a:spcPts val="0"/>
              </a:spcBef>
              <a:spcAft>
                <a:spcPts val="0"/>
              </a:spcAft>
              <a:defRPr/>
            </a:pPr>
            <a:r>
              <a:rPr lang="fr-CA" sz="1400" i="1" dirty="0" err="1">
                <a:solidFill>
                  <a:schemeClr val="tx1"/>
                </a:solidFill>
              </a:rPr>
              <a:t>Lycopersicon</a:t>
            </a:r>
            <a:r>
              <a:rPr lang="fr-CA" sz="1400" i="1" dirty="0">
                <a:solidFill>
                  <a:schemeClr val="tx1"/>
                </a:solidFill>
              </a:rPr>
              <a:t> </a:t>
            </a:r>
            <a:r>
              <a:rPr lang="fr-CA" sz="1400" i="1" dirty="0" err="1">
                <a:solidFill>
                  <a:schemeClr val="tx1"/>
                </a:solidFill>
              </a:rPr>
              <a:t>esculentum</a:t>
            </a:r>
            <a:endParaRPr lang="fr-CA" sz="1400" i="1" dirty="0">
              <a:solidFill>
                <a:schemeClr val="tx1"/>
              </a:solidFill>
            </a:endParaRPr>
          </a:p>
          <a:p>
            <a:pPr algn="ctr" fontAlgn="auto">
              <a:spcBef>
                <a:spcPts val="0"/>
              </a:spcBef>
              <a:spcAft>
                <a:spcPts val="0"/>
              </a:spcAft>
              <a:defRPr/>
            </a:pPr>
            <a:r>
              <a:rPr lang="fr-CA" sz="1400" dirty="0">
                <a:solidFill>
                  <a:schemeClr val="tx1"/>
                </a:solidFill>
              </a:rPr>
              <a:t>Jardin de Lyne Bellemare</a:t>
            </a:r>
          </a:p>
          <a:p>
            <a:pPr algn="ctr" fontAlgn="auto">
              <a:spcBef>
                <a:spcPts val="0"/>
              </a:spcBef>
              <a:spcAft>
                <a:spcPts val="0"/>
              </a:spcAft>
              <a:defRPr/>
            </a:pPr>
            <a:r>
              <a:rPr lang="fr-CA" sz="1400" dirty="0">
                <a:solidFill>
                  <a:schemeClr val="tx1"/>
                </a:solidFill>
              </a:rPr>
              <a:t>2012</a:t>
            </a:r>
          </a:p>
        </p:txBody>
      </p:sp>
    </p:spTree>
    <p:extLst>
      <p:ext uri="{BB962C8B-B14F-4D97-AF65-F5344CB8AC3E}">
        <p14:creationId xmlns:p14="http://schemas.microsoft.com/office/powerpoint/2010/main" val="42433437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Titre 1"/>
          <p:cNvSpPr>
            <a:spLocks noGrp="1"/>
          </p:cNvSpPr>
          <p:nvPr>
            <p:ph type="title"/>
          </p:nvPr>
        </p:nvSpPr>
        <p:spPr>
          <a:xfrm>
            <a:off x="4794437" y="501651"/>
            <a:ext cx="3326040" cy="1716255"/>
          </a:xfrm>
        </p:spPr>
        <p:txBody>
          <a:bodyPr vert="horz" lIns="91440" tIns="45720" rIns="91440" bIns="45720" rtlCol="0" anchor="b">
            <a:normAutofit/>
          </a:bodyPr>
          <a:lstStyle/>
          <a:p>
            <a:pPr algn="l">
              <a:lnSpc>
                <a:spcPct val="90000"/>
              </a:lnSpc>
            </a:pPr>
            <a:r>
              <a:rPr lang="en-US" sz="4900" kern="1200">
                <a:solidFill>
                  <a:schemeClr val="tx1"/>
                </a:solidFill>
                <a:latin typeface="+mj-lt"/>
                <a:ea typeface="+mj-ea"/>
                <a:cs typeface="+mj-cs"/>
              </a:rPr>
              <a:t>Outils nécesaires</a:t>
            </a:r>
          </a:p>
        </p:txBody>
      </p:sp>
      <p:sp>
        <p:nvSpPr>
          <p:cNvPr id="5" name="Content Placeholder 4">
            <a:extLst>
              <a:ext uri="{FF2B5EF4-FFF2-40B4-BE49-F238E27FC236}">
                <a16:creationId xmlns:a16="http://schemas.microsoft.com/office/drawing/2014/main" xmlns="" id="{398ED540-1244-404C-78AD-31C7EBA1D31C}"/>
              </a:ext>
            </a:extLst>
          </p:cNvPr>
          <p:cNvSpPr>
            <a:spLocks noGrp="1"/>
          </p:cNvSpPr>
          <p:nvPr>
            <p:ph sz="half" idx="1"/>
          </p:nvPr>
        </p:nvSpPr>
        <p:spPr>
          <a:xfrm>
            <a:off x="4794437" y="2645922"/>
            <a:ext cx="3326041" cy="3710427"/>
          </a:xfrm>
        </p:spPr>
        <p:txBody>
          <a:bodyPr vert="horz" lIns="91440" tIns="45720" rIns="91440" bIns="45720" rtlCol="0" anchor="t">
            <a:normAutofit/>
          </a:bodyPr>
          <a:lstStyle/>
          <a:p>
            <a:pPr marL="457200" indent="-228600">
              <a:lnSpc>
                <a:spcPct val="90000"/>
              </a:lnSpc>
            </a:pPr>
            <a:r>
              <a:rPr lang="en-US" sz="1700" dirty="0" err="1">
                <a:solidFill>
                  <a:schemeClr val="tx1">
                    <a:alpha val="80000"/>
                  </a:schemeClr>
                </a:solidFill>
              </a:rPr>
              <a:t>Sécateurs</a:t>
            </a:r>
            <a:endParaRPr lang="en-US" sz="1700" dirty="0">
              <a:solidFill>
                <a:schemeClr val="tx1">
                  <a:alpha val="80000"/>
                </a:schemeClr>
              </a:solidFill>
            </a:endParaRPr>
          </a:p>
          <a:p>
            <a:pPr marL="457200" indent="-228600">
              <a:lnSpc>
                <a:spcPct val="90000"/>
              </a:lnSpc>
            </a:pPr>
            <a:r>
              <a:rPr lang="en-US" sz="1700" dirty="0">
                <a:solidFill>
                  <a:schemeClr val="tx1">
                    <a:alpha val="80000"/>
                  </a:schemeClr>
                </a:solidFill>
              </a:rPr>
              <a:t>Tamis</a:t>
            </a:r>
          </a:p>
          <a:p>
            <a:pPr marL="457200" indent="-228600"/>
            <a:r>
              <a:rPr lang="en-US" sz="1700" dirty="0" err="1">
                <a:solidFill>
                  <a:schemeClr val="tx1">
                    <a:alpha val="80000"/>
                  </a:schemeClr>
                </a:solidFill>
              </a:rPr>
              <a:t>Taies</a:t>
            </a:r>
            <a:r>
              <a:rPr lang="en-US" sz="1700" dirty="0">
                <a:solidFill>
                  <a:schemeClr val="tx1">
                    <a:alpha val="80000"/>
                  </a:schemeClr>
                </a:solidFill>
              </a:rPr>
              <a:t> </a:t>
            </a:r>
            <a:r>
              <a:rPr lang="en-US" sz="1700" dirty="0" err="1">
                <a:solidFill>
                  <a:schemeClr val="tx1">
                    <a:alpha val="80000"/>
                  </a:schemeClr>
                </a:solidFill>
              </a:rPr>
              <a:t>d’oreiller</a:t>
            </a:r>
            <a:r>
              <a:rPr lang="en-US" sz="1700" dirty="0">
                <a:solidFill>
                  <a:schemeClr val="tx1">
                    <a:alpha val="80000"/>
                  </a:schemeClr>
                </a:solidFill>
              </a:rPr>
              <a:t> </a:t>
            </a:r>
            <a:r>
              <a:rPr lang="en-US" sz="1700" dirty="0" err="1">
                <a:solidFill>
                  <a:schemeClr val="tx1">
                    <a:alpha val="80000"/>
                  </a:schemeClr>
                </a:solidFill>
              </a:rPr>
              <a:t>ou</a:t>
            </a:r>
            <a:r>
              <a:rPr lang="en-US" sz="1700" dirty="0">
                <a:solidFill>
                  <a:schemeClr val="tx1">
                    <a:alpha val="80000"/>
                  </a:schemeClr>
                </a:solidFill>
              </a:rPr>
              <a:t> sacs de </a:t>
            </a:r>
            <a:r>
              <a:rPr lang="en-US" sz="1700" dirty="0" err="1">
                <a:solidFill>
                  <a:schemeClr val="tx1">
                    <a:alpha val="80000"/>
                  </a:schemeClr>
                </a:solidFill>
              </a:rPr>
              <a:t>tules</a:t>
            </a:r>
            <a:r>
              <a:rPr lang="en-US" sz="1700" dirty="0">
                <a:solidFill>
                  <a:schemeClr val="tx1">
                    <a:alpha val="80000"/>
                  </a:schemeClr>
                </a:solidFill>
              </a:rPr>
              <a:t> (épicerie)</a:t>
            </a:r>
          </a:p>
          <a:p>
            <a:pPr marL="457200" indent="-228600"/>
            <a:r>
              <a:rPr lang="en-US" sz="1700" dirty="0" err="1">
                <a:solidFill>
                  <a:schemeClr val="tx1">
                    <a:alpha val="80000"/>
                  </a:schemeClr>
                </a:solidFill>
              </a:rPr>
              <a:t>Draps</a:t>
            </a:r>
            <a:endParaRPr lang="en-US" sz="1700" dirty="0">
              <a:solidFill>
                <a:schemeClr val="tx1">
                  <a:alpha val="80000"/>
                </a:schemeClr>
              </a:solidFill>
            </a:endParaRPr>
          </a:p>
          <a:p>
            <a:pPr marL="457200" indent="-228600">
              <a:lnSpc>
                <a:spcPct val="90000"/>
              </a:lnSpc>
            </a:pPr>
            <a:r>
              <a:rPr lang="en-US" sz="1700" dirty="0" err="1">
                <a:solidFill>
                  <a:schemeClr val="tx1">
                    <a:alpha val="80000"/>
                  </a:schemeClr>
                </a:solidFill>
              </a:rPr>
              <a:t>Souffleurs</a:t>
            </a:r>
            <a:r>
              <a:rPr lang="en-US" sz="1700" dirty="0">
                <a:solidFill>
                  <a:schemeClr val="tx1">
                    <a:alpha val="80000"/>
                  </a:schemeClr>
                </a:solidFill>
              </a:rPr>
              <a:t> (pour </a:t>
            </a:r>
            <a:r>
              <a:rPr lang="en-US" sz="1700" dirty="0" err="1">
                <a:solidFill>
                  <a:schemeClr val="tx1">
                    <a:alpha val="80000"/>
                  </a:schemeClr>
                </a:solidFill>
              </a:rPr>
              <a:t>grandes</a:t>
            </a:r>
            <a:r>
              <a:rPr lang="en-US" sz="1700" dirty="0">
                <a:solidFill>
                  <a:schemeClr val="tx1">
                    <a:alpha val="80000"/>
                  </a:schemeClr>
                </a:solidFill>
              </a:rPr>
              <a:t> </a:t>
            </a:r>
            <a:r>
              <a:rPr lang="en-US" sz="1700" dirty="0" err="1">
                <a:solidFill>
                  <a:schemeClr val="tx1">
                    <a:alpha val="80000"/>
                  </a:schemeClr>
                </a:solidFill>
              </a:rPr>
              <a:t>quantité</a:t>
            </a:r>
            <a:r>
              <a:rPr lang="en-US" sz="1700" dirty="0">
                <a:solidFill>
                  <a:schemeClr val="tx1">
                    <a:alpha val="80000"/>
                  </a:schemeClr>
                </a:solidFill>
              </a:rPr>
              <a:t>)</a:t>
            </a:r>
          </a:p>
          <a:p>
            <a:pPr marL="457200" indent="-228600">
              <a:lnSpc>
                <a:spcPct val="90000"/>
              </a:lnSpc>
            </a:pPr>
            <a:r>
              <a:rPr lang="en-US" sz="1700" dirty="0" err="1">
                <a:solidFill>
                  <a:schemeClr val="tx1">
                    <a:alpha val="80000"/>
                  </a:schemeClr>
                </a:solidFill>
              </a:rPr>
              <a:t>Moustiquaires</a:t>
            </a:r>
            <a:endParaRPr lang="en-US" sz="1700" dirty="0">
              <a:solidFill>
                <a:schemeClr val="tx1">
                  <a:alpha val="80000"/>
                </a:schemeClr>
              </a:solidFill>
            </a:endParaRPr>
          </a:p>
          <a:p>
            <a:pPr marL="457200" indent="-228600">
              <a:lnSpc>
                <a:spcPct val="90000"/>
              </a:lnSpc>
            </a:pPr>
            <a:r>
              <a:rPr lang="en-US" sz="1700" dirty="0">
                <a:solidFill>
                  <a:schemeClr val="tx1">
                    <a:alpha val="80000"/>
                  </a:schemeClr>
                </a:solidFill>
              </a:rPr>
              <a:t>Cabarets</a:t>
            </a:r>
          </a:p>
          <a:p>
            <a:pPr marL="457200" indent="-228600">
              <a:lnSpc>
                <a:spcPct val="90000"/>
              </a:lnSpc>
            </a:pPr>
            <a:r>
              <a:rPr lang="en-US" sz="1700" dirty="0" err="1">
                <a:solidFill>
                  <a:schemeClr val="tx1">
                    <a:alpha val="80000"/>
                  </a:schemeClr>
                </a:solidFill>
              </a:rPr>
              <a:t>Étiquettes</a:t>
            </a:r>
            <a:r>
              <a:rPr lang="en-US" sz="1700" dirty="0">
                <a:solidFill>
                  <a:schemeClr val="tx1">
                    <a:alpha val="80000"/>
                  </a:schemeClr>
                </a:solidFill>
              </a:rPr>
              <a:t> </a:t>
            </a:r>
            <a:r>
              <a:rPr lang="en-US" sz="1700" dirty="0" err="1">
                <a:solidFill>
                  <a:schemeClr val="tx1">
                    <a:alpha val="80000"/>
                  </a:schemeClr>
                </a:solidFill>
              </a:rPr>
              <a:t>d’identification</a:t>
            </a:r>
            <a:r>
              <a:rPr lang="en-US" sz="1700" dirty="0">
                <a:solidFill>
                  <a:schemeClr val="tx1">
                    <a:alpha val="80000"/>
                  </a:schemeClr>
                </a:solidFill>
              </a:rPr>
              <a:t> (</a:t>
            </a:r>
            <a:r>
              <a:rPr lang="en-US" sz="1700" dirty="0" err="1">
                <a:solidFill>
                  <a:schemeClr val="tx1">
                    <a:alpha val="80000"/>
                  </a:schemeClr>
                </a:solidFill>
              </a:rPr>
              <a:t>épingles</a:t>
            </a:r>
            <a:r>
              <a:rPr lang="en-US" sz="1700" dirty="0">
                <a:solidFill>
                  <a:schemeClr val="tx1">
                    <a:alpha val="80000"/>
                  </a:schemeClr>
                </a:solidFill>
              </a:rPr>
              <a:t>)</a:t>
            </a:r>
          </a:p>
          <a:p>
            <a:pPr marL="457200" indent="-228600">
              <a:lnSpc>
                <a:spcPct val="90000"/>
              </a:lnSpc>
            </a:pPr>
            <a:r>
              <a:rPr lang="en-US" sz="1700" dirty="0">
                <a:solidFill>
                  <a:schemeClr val="tx1">
                    <a:alpha val="80000"/>
                  </a:schemeClr>
                </a:solidFill>
              </a:rPr>
              <a:t>Pots </a:t>
            </a:r>
            <a:r>
              <a:rPr lang="en-US" sz="1700" dirty="0" err="1">
                <a:solidFill>
                  <a:schemeClr val="tx1">
                    <a:alpha val="80000"/>
                  </a:schemeClr>
                </a:solidFill>
              </a:rPr>
              <a:t>en</a:t>
            </a:r>
            <a:r>
              <a:rPr lang="en-US" sz="1700" dirty="0">
                <a:solidFill>
                  <a:schemeClr val="tx1">
                    <a:alpha val="80000"/>
                  </a:schemeClr>
                </a:solidFill>
              </a:rPr>
              <a:t> </a:t>
            </a:r>
            <a:r>
              <a:rPr lang="en-US" sz="1700" dirty="0" err="1">
                <a:solidFill>
                  <a:schemeClr val="tx1">
                    <a:alpha val="80000"/>
                  </a:schemeClr>
                </a:solidFill>
              </a:rPr>
              <a:t>verre</a:t>
            </a:r>
            <a:endParaRPr lang="en-US" sz="1700" dirty="0">
              <a:solidFill>
                <a:schemeClr val="tx1">
                  <a:alpha val="80000"/>
                </a:schemeClr>
              </a:solidFill>
            </a:endParaRPr>
          </a:p>
          <a:p>
            <a:pPr indent="-228600">
              <a:lnSpc>
                <a:spcPct val="90000"/>
              </a:lnSpc>
            </a:pPr>
            <a:endParaRPr lang="en-US" sz="1700" dirty="0">
              <a:solidFill>
                <a:schemeClr val="tx1">
                  <a:alpha val="80000"/>
                </a:schemeClr>
              </a:solidFill>
            </a:endParaRPr>
          </a:p>
        </p:txBody>
      </p:sp>
      <p:pic>
        <p:nvPicPr>
          <p:cNvPr id="10" name="Picture 9" descr="A picture containing text, shelf, indoor, filled&#10;&#10;Description automatically generated">
            <a:extLst>
              <a:ext uri="{FF2B5EF4-FFF2-40B4-BE49-F238E27FC236}">
                <a16:creationId xmlns:a16="http://schemas.microsoft.com/office/drawing/2014/main" xmlns="" id="{657A5296-08E9-FA54-4562-9D795EF5BBDB}"/>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20368" r="19086" b="3"/>
          <a:stretch/>
        </p:blipFill>
        <p:spPr>
          <a:xfrm>
            <a:off x="683568" y="490282"/>
            <a:ext cx="3744417" cy="5721781"/>
          </a:xfrm>
          <a:prstGeom prst="rect">
            <a:avLst/>
          </a:prstGeom>
        </p:spPr>
      </p:pic>
    </p:spTree>
    <p:extLst>
      <p:ext uri="{BB962C8B-B14F-4D97-AF65-F5344CB8AC3E}">
        <p14:creationId xmlns:p14="http://schemas.microsoft.com/office/powerpoint/2010/main" val="27937488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0DB29F9-7738-D5A1-E3A7-2C44F60D4D11}"/>
              </a:ext>
            </a:extLst>
          </p:cNvPr>
          <p:cNvSpPr>
            <a:spLocks noGrp="1"/>
          </p:cNvSpPr>
          <p:nvPr>
            <p:ph type="title"/>
          </p:nvPr>
        </p:nvSpPr>
        <p:spPr>
          <a:xfrm>
            <a:off x="322326" y="411480"/>
            <a:ext cx="8348473" cy="1106424"/>
          </a:xfrm>
        </p:spPr>
        <p:txBody>
          <a:bodyPr vert="horz" lIns="91440" tIns="45720" rIns="91440" bIns="45720" rtlCol="0" anchor="ctr">
            <a:normAutofit/>
          </a:bodyPr>
          <a:lstStyle/>
          <a:p>
            <a:pPr algn="l">
              <a:lnSpc>
                <a:spcPct val="90000"/>
              </a:lnSpc>
            </a:pPr>
            <a:r>
              <a:rPr lang="en-US" sz="3100" kern="1200" dirty="0" err="1">
                <a:solidFill>
                  <a:schemeClr val="tx1"/>
                </a:solidFill>
                <a:latin typeface="+mj-lt"/>
                <a:ea typeface="+mj-ea"/>
                <a:cs typeface="+mj-cs"/>
              </a:rPr>
              <a:t>Moustiquaires</a:t>
            </a:r>
            <a:r>
              <a:rPr lang="en-US" sz="3100" kern="1200" dirty="0">
                <a:solidFill>
                  <a:schemeClr val="tx1"/>
                </a:solidFill>
                <a:latin typeface="+mj-lt"/>
                <a:ea typeface="+mj-ea"/>
                <a:cs typeface="+mj-cs"/>
              </a:rPr>
              <a:t>, </a:t>
            </a:r>
            <a:r>
              <a:rPr lang="en-US" sz="3100" kern="1200" dirty="0" err="1">
                <a:solidFill>
                  <a:schemeClr val="tx1"/>
                </a:solidFill>
                <a:latin typeface="+mj-lt"/>
                <a:ea typeface="+mj-ea"/>
                <a:cs typeface="+mj-cs"/>
              </a:rPr>
              <a:t>taies</a:t>
            </a:r>
            <a:r>
              <a:rPr lang="en-US" sz="3100" kern="1200" dirty="0">
                <a:solidFill>
                  <a:schemeClr val="tx1"/>
                </a:solidFill>
                <a:latin typeface="+mj-lt"/>
                <a:ea typeface="+mj-ea"/>
                <a:cs typeface="+mj-cs"/>
              </a:rPr>
              <a:t>, cabarets</a:t>
            </a:r>
          </a:p>
        </p:txBody>
      </p:sp>
      <p:pic>
        <p:nvPicPr>
          <p:cNvPr id="11" name="Content Placeholder 10" descr="A picture containing indoor&#10;&#10;Description automatically generated">
            <a:extLst>
              <a:ext uri="{FF2B5EF4-FFF2-40B4-BE49-F238E27FC236}">
                <a16:creationId xmlns:a16="http://schemas.microsoft.com/office/drawing/2014/main" xmlns="" id="{478CBA56-3BF3-A2DA-6641-1550881CFAD0}"/>
              </a:ext>
            </a:extLst>
          </p:cNvPr>
          <p:cNvPicPr>
            <a:picLocks noGrp="1" noChangeAspect="1"/>
          </p:cNvPicPr>
          <p:nvPr>
            <p:ph sz="half" idx="1"/>
          </p:nvPr>
        </p:nvPicPr>
        <p:blipFill>
          <a:blip r:embed="rId2" cstate="print">
            <a:extLst>
              <a:ext uri="{28A0092B-C50C-407E-A947-70E740481C1C}">
                <a14:useLocalDpi xmlns:a14="http://schemas.microsoft.com/office/drawing/2010/main" val="0"/>
              </a:ext>
            </a:extLst>
          </a:blip>
          <a:stretch>
            <a:fillRect/>
          </a:stretch>
        </p:blipFill>
        <p:spPr>
          <a:xfrm rot="5400000">
            <a:off x="2475460" y="2525025"/>
            <a:ext cx="3886200" cy="2914355"/>
          </a:xfrm>
        </p:spPr>
      </p:pic>
      <p:pic>
        <p:nvPicPr>
          <p:cNvPr id="8" name="Content Placeholder 7" descr="A picture containing fabric&#10;&#10;Description automatically generated">
            <a:extLst>
              <a:ext uri="{FF2B5EF4-FFF2-40B4-BE49-F238E27FC236}">
                <a16:creationId xmlns:a16="http://schemas.microsoft.com/office/drawing/2014/main" xmlns="" id="{A2CADACD-D97B-3BB3-93B5-F6266A23E52B}"/>
              </a:ext>
            </a:extLst>
          </p:cNvPr>
          <p:cNvPicPr>
            <a:picLocks noGrp="1" noChangeAspect="1"/>
          </p:cNvPicPr>
          <p:nvPr>
            <p:ph sz="half" idx="2"/>
          </p:nvPr>
        </p:nvPicPr>
        <p:blipFill rotWithShape="1">
          <a:blip r:embed="rId3" cstate="print">
            <a:extLst>
              <a:ext uri="{28A0092B-C50C-407E-A947-70E740481C1C}">
                <a14:useLocalDpi xmlns:a14="http://schemas.microsoft.com/office/drawing/2010/main" val="0"/>
              </a:ext>
            </a:extLst>
          </a:blip>
          <a:srcRect t="24350" r="-4" b="-4"/>
          <a:stretch/>
        </p:blipFill>
        <p:spPr>
          <a:xfrm rot="5400000">
            <a:off x="-655509" y="2699756"/>
            <a:ext cx="4520560" cy="2564892"/>
          </a:xfrm>
          <a:prstGeom prst="rect">
            <a:avLst/>
          </a:prstGeom>
        </p:spPr>
      </p:pic>
      <p:pic>
        <p:nvPicPr>
          <p:cNvPr id="6" name="Content Placeholder 5" descr="A picture containing indoor, vegetable&#10;&#10;Description automatically generated">
            <a:extLst>
              <a:ext uri="{FF2B5EF4-FFF2-40B4-BE49-F238E27FC236}">
                <a16:creationId xmlns:a16="http://schemas.microsoft.com/office/drawing/2014/main" xmlns="" id="{98376CFA-6361-0E81-509D-CAC608C7A1FB}"/>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t="24333" r="-4" b="-4"/>
          <a:stretch/>
        </p:blipFill>
        <p:spPr>
          <a:xfrm rot="5400000">
            <a:off x="4972347" y="2688572"/>
            <a:ext cx="4520560" cy="2565447"/>
          </a:xfrm>
          <a:prstGeom prst="rect">
            <a:avLst/>
          </a:prstGeom>
        </p:spPr>
      </p:pic>
    </p:spTree>
    <p:extLst>
      <p:ext uri="{BB962C8B-B14F-4D97-AF65-F5344CB8AC3E}">
        <p14:creationId xmlns:p14="http://schemas.microsoft.com/office/powerpoint/2010/main" val="10682067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21510" name="Straight Connector 21509">
            <a:extLst>
              <a:ext uri="{FF2B5EF4-FFF2-40B4-BE49-F238E27FC236}">
                <a16:creationId xmlns:a16="http://schemas.microsoft.com/office/drawing/2014/main" xmlns="" id="{D2E961F1-4A28-4A5F-BBD4-6E400E5E6C75}"/>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bwMode="white">
          <a:xfrm>
            <a:off x="0" y="272357"/>
            <a:ext cx="9141618" cy="0"/>
          </a:xfrm>
          <a:prstGeom prst="line">
            <a:avLst/>
          </a:prstGeom>
          <a:ln w="508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21512" name="Rectangle 21511">
            <a:extLst>
              <a:ext uri="{FF2B5EF4-FFF2-40B4-BE49-F238E27FC236}">
                <a16:creationId xmlns:a16="http://schemas.microsoft.com/office/drawing/2014/main" xmlns="" id="{7F57BEA8-497D-4AA8-8A18-BDCD696B25F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368596"/>
            <a:ext cx="9144000" cy="1735555"/>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505" name="Titre 1"/>
          <p:cNvSpPr>
            <a:spLocks noGrp="1"/>
          </p:cNvSpPr>
          <p:nvPr>
            <p:ph type="title"/>
          </p:nvPr>
        </p:nvSpPr>
        <p:spPr>
          <a:xfrm>
            <a:off x="394554" y="489439"/>
            <a:ext cx="8354891" cy="930447"/>
          </a:xfrm>
        </p:spPr>
        <p:txBody>
          <a:bodyPr vert="horz" lIns="91440" tIns="45720" rIns="91440" bIns="45720" rtlCol="0" anchor="b">
            <a:normAutofit/>
          </a:bodyPr>
          <a:lstStyle/>
          <a:p>
            <a:pPr>
              <a:lnSpc>
                <a:spcPct val="90000"/>
              </a:lnSpc>
            </a:pPr>
            <a:r>
              <a:rPr lang="en-US" sz="4700" kern="1200">
                <a:solidFill>
                  <a:schemeClr val="bg1"/>
                </a:solidFill>
                <a:latin typeface="+mj-lt"/>
                <a:ea typeface="+mj-ea"/>
                <a:cs typeface="+mj-cs"/>
              </a:rPr>
              <a:t>Distances à respecter et longévité</a:t>
            </a:r>
          </a:p>
        </p:txBody>
      </p:sp>
      <p:cxnSp>
        <p:nvCxnSpPr>
          <p:cNvPr id="21514" name="Straight Connector 21513">
            <a:extLst>
              <a:ext uri="{FF2B5EF4-FFF2-40B4-BE49-F238E27FC236}">
                <a16:creationId xmlns:a16="http://schemas.microsoft.com/office/drawing/2014/main" xmlns="" id="{A82415D3-DDE5-4D63-8CB3-23A5EC581B27}"/>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a:off x="3543300" y="1479733"/>
            <a:ext cx="2057400" cy="0"/>
          </a:xfrm>
          <a:prstGeom prst="line">
            <a:avLst/>
          </a:prstGeom>
          <a:ln w="19050">
            <a:solidFill>
              <a:schemeClr val="bg1">
                <a:alpha val="75000"/>
              </a:schemeClr>
            </a:solidFill>
          </a:ln>
        </p:spPr>
        <p:style>
          <a:lnRef idx="1">
            <a:schemeClr val="accent1"/>
          </a:lnRef>
          <a:fillRef idx="0">
            <a:schemeClr val="accent1"/>
          </a:fillRef>
          <a:effectRef idx="0">
            <a:schemeClr val="accent1"/>
          </a:effectRef>
          <a:fontRef idx="minor">
            <a:schemeClr val="tx1"/>
          </a:fontRef>
        </p:style>
      </p:cxnSp>
      <p:cxnSp>
        <p:nvCxnSpPr>
          <p:cNvPr id="21516" name="Straight Connector 21515">
            <a:extLst>
              <a:ext uri="{FF2B5EF4-FFF2-40B4-BE49-F238E27FC236}">
                <a16:creationId xmlns:a16="http://schemas.microsoft.com/office/drawing/2014/main" xmlns="" id="{AD7193FB-6AE6-4B3B-8F89-56B55DD63B4D}"/>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bwMode="white">
          <a:xfrm>
            <a:off x="0" y="2201402"/>
            <a:ext cx="9141618" cy="0"/>
          </a:xfrm>
          <a:prstGeom prst="line">
            <a:avLst/>
          </a:prstGeom>
          <a:ln w="508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graphicFrame>
        <p:nvGraphicFramePr>
          <p:cNvPr id="4" name="Group 11"/>
          <p:cNvGraphicFramePr>
            <a:graphicFrameLocks noGrp="1"/>
          </p:cNvGraphicFramePr>
          <p:nvPr>
            <p:extLst>
              <p:ext uri="{D42A27DB-BD31-4B8C-83A1-F6EECF244321}">
                <p14:modId xmlns:p14="http://schemas.microsoft.com/office/powerpoint/2010/main" val="445198644"/>
              </p:ext>
            </p:extLst>
          </p:nvPr>
        </p:nvGraphicFramePr>
        <p:xfrm>
          <a:off x="354697" y="2427541"/>
          <a:ext cx="8393282" cy="3997637"/>
        </p:xfrm>
        <a:graphic>
          <a:graphicData uri="http://schemas.openxmlformats.org/drawingml/2006/table">
            <a:tbl>
              <a:tblPr>
                <a:solidFill>
                  <a:schemeClr val="bg1"/>
                </a:solidFill>
              </a:tblPr>
              <a:tblGrid>
                <a:gridCol w="2670240">
                  <a:extLst>
                    <a:ext uri="{9D8B030D-6E8A-4147-A177-3AD203B41FA5}">
                      <a16:colId xmlns:a16="http://schemas.microsoft.com/office/drawing/2014/main" xmlns="" val="20000"/>
                    </a:ext>
                  </a:extLst>
                </a:gridCol>
                <a:gridCol w="3044400">
                  <a:extLst>
                    <a:ext uri="{9D8B030D-6E8A-4147-A177-3AD203B41FA5}">
                      <a16:colId xmlns:a16="http://schemas.microsoft.com/office/drawing/2014/main" xmlns="" val="20001"/>
                    </a:ext>
                  </a:extLst>
                </a:gridCol>
                <a:gridCol w="2678642">
                  <a:extLst>
                    <a:ext uri="{9D8B030D-6E8A-4147-A177-3AD203B41FA5}">
                      <a16:colId xmlns:a16="http://schemas.microsoft.com/office/drawing/2014/main" xmlns="" val="20002"/>
                    </a:ext>
                  </a:extLst>
                </a:gridCol>
              </a:tblGrid>
              <a:tr h="571091">
                <a:tc>
                  <a:txBody>
                    <a:bodyPr/>
                    <a:lstStyle/>
                    <a:p>
                      <a:pPr lvl="0" eaLnBrk="0" fontAlgn="base" latinLnBrk="0" hangingPunct="0">
                        <a:lnSpc>
                          <a:spcPct val="87000"/>
                        </a:lnSpc>
                        <a:spcBef>
                          <a:spcPts val="800"/>
                        </a:spcBef>
                        <a:spcAft>
                          <a:spcPct val="0"/>
                        </a:spcAft>
                        <a:tabLst/>
                      </a:pPr>
                      <a:r>
                        <a:rPr kumimoji="0" lang="en-CA" sz="2000" b="0" i="0" u="none" strike="noStrike" cap="none" spc="0" normalizeH="0" baseline="0">
                          <a:ln>
                            <a:noFill/>
                          </a:ln>
                          <a:solidFill>
                            <a:schemeClr val="tx1"/>
                          </a:solidFill>
                          <a:effectLst/>
                          <a:latin typeface="Arial" charset="0"/>
                        </a:rPr>
                        <a:t>Nom</a:t>
                      </a:r>
                      <a:endParaRPr kumimoji="0" lang="fr-CA" sz="2000" b="0" i="0" u="none" strike="noStrike" cap="none" spc="0" normalizeH="0" baseline="0">
                        <a:ln>
                          <a:noFill/>
                        </a:ln>
                        <a:solidFill>
                          <a:schemeClr val="tx1"/>
                        </a:solidFill>
                        <a:effectLst/>
                        <a:latin typeface="Arial" charset="0"/>
                      </a:endParaRPr>
                    </a:p>
                  </a:txBody>
                  <a:tcPr marL="167594" marR="128918" marT="128918" marB="128918" horzOverflow="overflow">
                    <a:lnL w="19050" cap="flat" cmpd="sng" algn="ctr">
                      <a:solidFill>
                        <a:schemeClr val="tx1"/>
                      </a:solidFill>
                      <a:prstDash val="solid"/>
                    </a:lnL>
                    <a:lnR w="6350" cap="flat" cmpd="sng" algn="ctr">
                      <a:solidFill>
                        <a:schemeClr val="tx1">
                          <a:lumMod val="50000"/>
                          <a:lumOff val="50000"/>
                        </a:schemeClr>
                      </a:solidFill>
                      <a:prstDash val="solid"/>
                    </a:lnR>
                    <a:lnT w="19050" cap="flat" cmpd="sng" algn="ctr">
                      <a:solidFill>
                        <a:schemeClr val="tx1"/>
                      </a:solidFill>
                      <a:prstDash val="solid"/>
                    </a:lnT>
                    <a:lnB w="6350" cap="flat" cmpd="sng" algn="ctr">
                      <a:solidFill>
                        <a:schemeClr val="tx1">
                          <a:lumMod val="50000"/>
                          <a:lumOff val="50000"/>
                        </a:schemeClr>
                      </a:solidFill>
                      <a:prstDash val="solid"/>
                    </a:lnB>
                    <a:lnTlToBr>
                      <a:noFill/>
                    </a:lnTlToBr>
                    <a:lnBlToTr>
                      <a:noFill/>
                    </a:lnBlToTr>
                    <a:noFill/>
                  </a:tcPr>
                </a:tc>
                <a:tc>
                  <a:txBody>
                    <a:bodyPr/>
                    <a:lstStyle/>
                    <a:p>
                      <a:pPr lvl="0" eaLnBrk="0" fontAlgn="base" latinLnBrk="0" hangingPunct="0">
                        <a:lnSpc>
                          <a:spcPct val="87000"/>
                        </a:lnSpc>
                        <a:spcBef>
                          <a:spcPts val="800"/>
                        </a:spcBef>
                        <a:spcAft>
                          <a:spcPct val="0"/>
                        </a:spcAft>
                        <a:tabLst/>
                      </a:pPr>
                      <a:r>
                        <a:rPr kumimoji="0" lang="en-CA" sz="2000" b="0" i="0" u="none" strike="noStrike" cap="none" spc="0" normalizeH="0" baseline="0">
                          <a:ln>
                            <a:noFill/>
                          </a:ln>
                          <a:solidFill>
                            <a:schemeClr val="tx1"/>
                          </a:solidFill>
                          <a:effectLst/>
                          <a:latin typeface="Arial" charset="0"/>
                        </a:rPr>
                        <a:t>Distance</a:t>
                      </a:r>
                      <a:endParaRPr kumimoji="0" lang="fr-CA" sz="2000" b="0" i="0" u="none" strike="noStrike" cap="none" spc="0" normalizeH="0" baseline="0">
                        <a:ln>
                          <a:noFill/>
                        </a:ln>
                        <a:solidFill>
                          <a:schemeClr val="tx1"/>
                        </a:solidFill>
                        <a:effectLst/>
                        <a:latin typeface="Arial" charset="0"/>
                      </a:endParaRPr>
                    </a:p>
                  </a:txBody>
                  <a:tcPr marL="167594" marR="128918" marT="128918" marB="128918" horzOverflow="overflow">
                    <a:lnL w="6350" cap="flat" cmpd="sng" algn="ctr">
                      <a:solidFill>
                        <a:schemeClr val="tx1">
                          <a:lumMod val="50000"/>
                          <a:lumOff val="50000"/>
                        </a:schemeClr>
                      </a:solidFill>
                      <a:prstDash val="solid"/>
                    </a:lnL>
                    <a:lnR w="6350" cap="flat" cmpd="sng" algn="ctr">
                      <a:solidFill>
                        <a:schemeClr val="tx1">
                          <a:lumMod val="50000"/>
                          <a:lumOff val="50000"/>
                        </a:schemeClr>
                      </a:solidFill>
                      <a:prstDash val="solid"/>
                    </a:lnR>
                    <a:lnT w="19050" cap="flat" cmpd="sng" algn="ctr">
                      <a:solidFill>
                        <a:schemeClr val="tx1"/>
                      </a:solidFill>
                      <a:prstDash val="solid"/>
                    </a:lnT>
                    <a:lnB w="6350" cap="flat" cmpd="sng" algn="ctr">
                      <a:solidFill>
                        <a:schemeClr val="tx1">
                          <a:lumMod val="50000"/>
                          <a:lumOff val="50000"/>
                        </a:schemeClr>
                      </a:solidFill>
                      <a:prstDash val="solid"/>
                    </a:lnB>
                    <a:lnTlToBr>
                      <a:noFill/>
                    </a:lnTlToBr>
                    <a:lnBlToTr>
                      <a:noFill/>
                    </a:lnBlToTr>
                    <a:noFill/>
                  </a:tcPr>
                </a:tc>
                <a:tc>
                  <a:txBody>
                    <a:bodyPr/>
                    <a:lstStyle/>
                    <a:p>
                      <a:pPr lvl="0" eaLnBrk="0" fontAlgn="base" latinLnBrk="0" hangingPunct="0">
                        <a:lnSpc>
                          <a:spcPct val="87000"/>
                        </a:lnSpc>
                        <a:spcBef>
                          <a:spcPts val="800"/>
                        </a:spcBef>
                        <a:spcAft>
                          <a:spcPct val="0"/>
                        </a:spcAft>
                        <a:tabLst/>
                      </a:pPr>
                      <a:r>
                        <a:rPr kumimoji="0" lang="en-CA" sz="2000" b="0" i="0" u="none" strike="noStrike" cap="none" spc="0" normalizeH="0" baseline="0" err="1">
                          <a:ln>
                            <a:noFill/>
                          </a:ln>
                          <a:solidFill>
                            <a:schemeClr val="tx1"/>
                          </a:solidFill>
                          <a:effectLst/>
                          <a:latin typeface="Arial" charset="0"/>
                        </a:rPr>
                        <a:t>Longévité</a:t>
                      </a:r>
                      <a:endParaRPr kumimoji="0" lang="fr-CA" sz="2000" b="0" i="0" u="none" strike="noStrike" cap="none" spc="0" normalizeH="0" baseline="0">
                        <a:ln>
                          <a:noFill/>
                        </a:ln>
                        <a:solidFill>
                          <a:schemeClr val="tx1"/>
                        </a:solidFill>
                        <a:effectLst/>
                        <a:latin typeface="Arial" charset="0"/>
                      </a:endParaRPr>
                    </a:p>
                  </a:txBody>
                  <a:tcPr marL="167594" marR="128918" marT="128918" marB="128918" horzOverflow="overflow">
                    <a:lnL w="6350" cap="flat" cmpd="sng" algn="ctr">
                      <a:solidFill>
                        <a:schemeClr val="tx1">
                          <a:lumMod val="50000"/>
                          <a:lumOff val="50000"/>
                        </a:schemeClr>
                      </a:solidFill>
                      <a:prstDash val="solid"/>
                    </a:lnL>
                    <a:lnR w="19050" cap="flat" cmpd="sng" algn="ctr">
                      <a:solidFill>
                        <a:schemeClr val="tx1"/>
                      </a:solidFill>
                      <a:prstDash val="solid"/>
                    </a:lnR>
                    <a:lnT w="19050" cap="flat" cmpd="sng" algn="ctr">
                      <a:solidFill>
                        <a:schemeClr val="tx1"/>
                      </a:solidFill>
                      <a:prstDash val="solid"/>
                    </a:lnT>
                    <a:lnB w="6350" cap="flat" cmpd="sng" algn="ctr">
                      <a:solidFill>
                        <a:schemeClr val="tx1">
                          <a:lumMod val="50000"/>
                          <a:lumOff val="50000"/>
                        </a:schemeClr>
                      </a:solidFill>
                      <a:prstDash val="solid"/>
                    </a:lnB>
                    <a:lnTlToBr>
                      <a:noFill/>
                    </a:lnTlToBr>
                    <a:lnBlToTr>
                      <a:noFill/>
                    </a:lnBlToTr>
                    <a:noFill/>
                  </a:tcPr>
                </a:tc>
                <a:extLst>
                  <a:ext uri="{0D108BD9-81ED-4DB2-BD59-A6C34878D82A}">
                    <a16:rowId xmlns:a16="http://schemas.microsoft.com/office/drawing/2014/main" xmlns="" val="10000"/>
                  </a:ext>
                </a:extLst>
              </a:tr>
              <a:tr h="571091">
                <a:tc>
                  <a:txBody>
                    <a:bodyPr/>
                    <a:lstStyle/>
                    <a:p>
                      <a:pPr lvl="0" eaLnBrk="0" fontAlgn="base" latinLnBrk="0" hangingPunct="0">
                        <a:lnSpc>
                          <a:spcPct val="87000"/>
                        </a:lnSpc>
                        <a:spcBef>
                          <a:spcPts val="800"/>
                        </a:spcBef>
                        <a:spcAft>
                          <a:spcPct val="0"/>
                        </a:spcAft>
                        <a:tabLst/>
                      </a:pPr>
                      <a:r>
                        <a:rPr kumimoji="0" lang="en-CA" sz="2000" b="1" i="0" u="none" strike="noStrike" cap="none" spc="0" normalizeH="0" baseline="0">
                          <a:ln>
                            <a:noFill/>
                          </a:ln>
                          <a:solidFill>
                            <a:schemeClr val="tx1"/>
                          </a:solidFill>
                          <a:effectLst/>
                          <a:latin typeface="Arial" charset="0"/>
                        </a:rPr>
                        <a:t>Tomate</a:t>
                      </a:r>
                      <a:endParaRPr kumimoji="0" lang="fr-CA" sz="2000" b="1" i="0" u="none" strike="noStrike" cap="none" spc="0" normalizeH="0" baseline="0">
                        <a:ln>
                          <a:noFill/>
                        </a:ln>
                        <a:solidFill>
                          <a:schemeClr val="tx1"/>
                        </a:solidFill>
                        <a:effectLst/>
                        <a:latin typeface="Arial" charset="0"/>
                      </a:endParaRPr>
                    </a:p>
                  </a:txBody>
                  <a:tcPr marL="167594" marR="128918" marT="128918" marB="128918" horzOverflow="overflow">
                    <a:lnL w="19050" cap="flat" cmpd="sng" algn="ctr">
                      <a:solidFill>
                        <a:schemeClr val="tx1"/>
                      </a:solidFill>
                      <a:prstDash val="solid"/>
                    </a:lnL>
                    <a:lnR w="6350" cap="flat" cmpd="sng" algn="ctr">
                      <a:solidFill>
                        <a:schemeClr val="tx1">
                          <a:lumMod val="50000"/>
                          <a:lumOff val="50000"/>
                        </a:schemeClr>
                      </a:solidFill>
                      <a:prstDash val="solid"/>
                    </a:lnR>
                    <a:lnT w="6350" cap="flat" cmpd="sng" algn="ctr">
                      <a:solidFill>
                        <a:schemeClr val="tx1">
                          <a:lumMod val="50000"/>
                          <a:lumOff val="50000"/>
                        </a:schemeClr>
                      </a:solidFill>
                      <a:prstDash val="solid"/>
                    </a:lnT>
                    <a:lnB w="6350" cap="flat" cmpd="sng" algn="ctr">
                      <a:solidFill>
                        <a:schemeClr val="tx1">
                          <a:lumMod val="50000"/>
                          <a:lumOff val="50000"/>
                        </a:schemeClr>
                      </a:solidFill>
                      <a:prstDash val="solid"/>
                    </a:lnB>
                    <a:lnTlToBr>
                      <a:noFill/>
                    </a:lnTlToBr>
                    <a:lnBlToTr>
                      <a:noFill/>
                    </a:lnBlToTr>
                    <a:noFill/>
                  </a:tcPr>
                </a:tc>
                <a:tc>
                  <a:txBody>
                    <a:bodyPr/>
                    <a:lstStyle/>
                    <a:p>
                      <a:pPr lvl="0" eaLnBrk="0" fontAlgn="base" latinLnBrk="0" hangingPunct="0">
                        <a:lnSpc>
                          <a:spcPct val="87000"/>
                        </a:lnSpc>
                        <a:spcBef>
                          <a:spcPts val="800"/>
                        </a:spcBef>
                        <a:spcAft>
                          <a:spcPct val="0"/>
                        </a:spcAft>
                        <a:tabLst/>
                      </a:pPr>
                      <a:r>
                        <a:rPr kumimoji="0" lang="en-CA" sz="2000" b="1" i="0" u="none" strike="noStrike" cap="none" spc="0" normalizeH="0" baseline="0">
                          <a:ln>
                            <a:noFill/>
                          </a:ln>
                          <a:solidFill>
                            <a:schemeClr val="tx1"/>
                          </a:solidFill>
                          <a:effectLst/>
                          <a:latin typeface="Arial" charset="0"/>
                        </a:rPr>
                        <a:t>5m à 50m</a:t>
                      </a:r>
                      <a:endParaRPr kumimoji="0" lang="fr-CA" sz="2000" b="1" i="0" u="none" strike="noStrike" cap="none" spc="0" normalizeH="0" baseline="0">
                        <a:ln>
                          <a:noFill/>
                        </a:ln>
                        <a:solidFill>
                          <a:schemeClr val="tx1"/>
                        </a:solidFill>
                        <a:effectLst/>
                        <a:latin typeface="Arial" charset="0"/>
                      </a:endParaRPr>
                    </a:p>
                  </a:txBody>
                  <a:tcPr marL="167594" marR="128918" marT="128918" marB="128918" horzOverflow="overflow">
                    <a:lnL w="6350" cap="flat" cmpd="sng" algn="ctr">
                      <a:solidFill>
                        <a:schemeClr val="tx1">
                          <a:lumMod val="50000"/>
                          <a:lumOff val="50000"/>
                        </a:schemeClr>
                      </a:solidFill>
                      <a:prstDash val="solid"/>
                    </a:lnL>
                    <a:lnR w="6350" cap="flat" cmpd="sng" algn="ctr">
                      <a:solidFill>
                        <a:schemeClr val="tx1">
                          <a:lumMod val="50000"/>
                          <a:lumOff val="50000"/>
                        </a:schemeClr>
                      </a:solidFill>
                      <a:prstDash val="solid"/>
                    </a:lnR>
                    <a:lnT w="6350" cap="flat" cmpd="sng" algn="ctr">
                      <a:solidFill>
                        <a:schemeClr val="tx1">
                          <a:lumMod val="50000"/>
                          <a:lumOff val="50000"/>
                        </a:schemeClr>
                      </a:solidFill>
                      <a:prstDash val="solid"/>
                    </a:lnT>
                    <a:lnB w="6350" cap="flat" cmpd="sng" algn="ctr">
                      <a:solidFill>
                        <a:schemeClr val="tx1">
                          <a:lumMod val="50000"/>
                          <a:lumOff val="50000"/>
                        </a:schemeClr>
                      </a:solidFill>
                      <a:prstDash val="solid"/>
                    </a:lnB>
                    <a:lnTlToBr>
                      <a:noFill/>
                    </a:lnTlToBr>
                    <a:lnBlToTr>
                      <a:noFill/>
                    </a:lnBlToTr>
                    <a:noFill/>
                  </a:tcPr>
                </a:tc>
                <a:tc>
                  <a:txBody>
                    <a:bodyPr/>
                    <a:lstStyle/>
                    <a:p>
                      <a:pPr lvl="0" eaLnBrk="0" fontAlgn="base" latinLnBrk="0" hangingPunct="0">
                        <a:lnSpc>
                          <a:spcPct val="87000"/>
                        </a:lnSpc>
                        <a:spcBef>
                          <a:spcPts val="800"/>
                        </a:spcBef>
                        <a:spcAft>
                          <a:spcPct val="0"/>
                        </a:spcAft>
                        <a:tabLst/>
                      </a:pPr>
                      <a:r>
                        <a:rPr kumimoji="0" lang="en-CA" sz="2000" b="1" i="0" u="none" strike="noStrike" cap="none" spc="0" normalizeH="0" baseline="0">
                          <a:ln>
                            <a:noFill/>
                          </a:ln>
                          <a:solidFill>
                            <a:schemeClr val="tx1"/>
                          </a:solidFill>
                          <a:effectLst/>
                          <a:latin typeface="Arial" charset="0"/>
                        </a:rPr>
                        <a:t>4 à 10 ans</a:t>
                      </a:r>
                      <a:endParaRPr kumimoji="0" lang="fr-CA" sz="2000" b="1" i="0" u="none" strike="noStrike" cap="none" spc="0" normalizeH="0" baseline="0">
                        <a:ln>
                          <a:noFill/>
                        </a:ln>
                        <a:solidFill>
                          <a:schemeClr val="tx1"/>
                        </a:solidFill>
                        <a:effectLst/>
                        <a:latin typeface="Arial" charset="0"/>
                      </a:endParaRPr>
                    </a:p>
                  </a:txBody>
                  <a:tcPr marL="167594" marR="128918" marT="128918" marB="128918" horzOverflow="overflow">
                    <a:lnL w="6350" cap="flat" cmpd="sng" algn="ctr">
                      <a:solidFill>
                        <a:schemeClr val="tx1">
                          <a:lumMod val="50000"/>
                          <a:lumOff val="50000"/>
                        </a:schemeClr>
                      </a:solidFill>
                      <a:prstDash val="solid"/>
                    </a:lnL>
                    <a:lnR w="19050" cap="flat" cmpd="sng" algn="ctr">
                      <a:solidFill>
                        <a:schemeClr val="tx1"/>
                      </a:solidFill>
                      <a:prstDash val="solid"/>
                    </a:lnR>
                    <a:lnT w="6350" cap="flat" cmpd="sng" algn="ctr">
                      <a:solidFill>
                        <a:schemeClr val="tx1">
                          <a:lumMod val="50000"/>
                          <a:lumOff val="50000"/>
                        </a:schemeClr>
                      </a:solidFill>
                      <a:prstDash val="solid"/>
                    </a:lnT>
                    <a:lnB w="6350" cap="flat" cmpd="sng" algn="ctr">
                      <a:solidFill>
                        <a:schemeClr val="tx1">
                          <a:lumMod val="50000"/>
                          <a:lumOff val="50000"/>
                        </a:schemeClr>
                      </a:solidFill>
                      <a:prstDash val="solid"/>
                    </a:lnB>
                    <a:lnTlToBr>
                      <a:noFill/>
                    </a:lnTlToBr>
                    <a:lnBlToTr>
                      <a:noFill/>
                    </a:lnBlToTr>
                    <a:noFill/>
                  </a:tcPr>
                </a:tc>
                <a:extLst>
                  <a:ext uri="{0D108BD9-81ED-4DB2-BD59-A6C34878D82A}">
                    <a16:rowId xmlns:a16="http://schemas.microsoft.com/office/drawing/2014/main" xmlns="" val="10001"/>
                  </a:ext>
                </a:extLst>
              </a:tr>
              <a:tr h="571091">
                <a:tc>
                  <a:txBody>
                    <a:bodyPr/>
                    <a:lstStyle/>
                    <a:p>
                      <a:pPr lvl="0" eaLnBrk="0" fontAlgn="base" latinLnBrk="0" hangingPunct="0">
                        <a:lnSpc>
                          <a:spcPct val="87000"/>
                        </a:lnSpc>
                        <a:spcBef>
                          <a:spcPts val="800"/>
                        </a:spcBef>
                        <a:spcAft>
                          <a:spcPct val="0"/>
                        </a:spcAft>
                        <a:tabLst/>
                      </a:pPr>
                      <a:r>
                        <a:rPr kumimoji="0" lang="en-CA" sz="2000" b="1" i="0" u="none" strike="noStrike" cap="none" spc="0" normalizeH="0" baseline="0">
                          <a:ln>
                            <a:noFill/>
                          </a:ln>
                          <a:solidFill>
                            <a:schemeClr val="tx1"/>
                          </a:solidFill>
                          <a:effectLst/>
                          <a:latin typeface="Arial" charset="0"/>
                        </a:rPr>
                        <a:t>Haricot</a:t>
                      </a:r>
                      <a:endParaRPr kumimoji="0" lang="fr-CA" sz="2000" b="1" i="0" u="none" strike="noStrike" cap="none" spc="0" normalizeH="0" baseline="0">
                        <a:ln>
                          <a:noFill/>
                        </a:ln>
                        <a:solidFill>
                          <a:schemeClr val="tx1"/>
                        </a:solidFill>
                        <a:effectLst/>
                        <a:latin typeface="Arial" charset="0"/>
                      </a:endParaRPr>
                    </a:p>
                  </a:txBody>
                  <a:tcPr marL="167594" marR="128918" marT="128918" marB="128918" horzOverflow="overflow">
                    <a:lnL w="19050" cap="flat" cmpd="sng" algn="ctr">
                      <a:solidFill>
                        <a:schemeClr val="tx1"/>
                      </a:solidFill>
                      <a:prstDash val="solid"/>
                    </a:lnL>
                    <a:lnR w="6350" cap="flat" cmpd="sng" algn="ctr">
                      <a:solidFill>
                        <a:schemeClr val="tx1">
                          <a:lumMod val="50000"/>
                          <a:lumOff val="50000"/>
                        </a:schemeClr>
                      </a:solidFill>
                      <a:prstDash val="solid"/>
                    </a:lnR>
                    <a:lnT w="6350" cap="flat" cmpd="sng" algn="ctr">
                      <a:solidFill>
                        <a:schemeClr val="tx1">
                          <a:lumMod val="50000"/>
                          <a:lumOff val="50000"/>
                        </a:schemeClr>
                      </a:solidFill>
                      <a:prstDash val="solid"/>
                    </a:lnT>
                    <a:lnB w="6350" cap="flat" cmpd="sng" algn="ctr">
                      <a:solidFill>
                        <a:schemeClr val="tx1">
                          <a:lumMod val="50000"/>
                          <a:lumOff val="50000"/>
                        </a:schemeClr>
                      </a:solidFill>
                      <a:prstDash val="solid"/>
                    </a:lnB>
                    <a:lnTlToBr>
                      <a:noFill/>
                    </a:lnTlToBr>
                    <a:lnBlToTr>
                      <a:noFill/>
                    </a:lnBlToTr>
                    <a:noFill/>
                  </a:tcPr>
                </a:tc>
                <a:tc>
                  <a:txBody>
                    <a:bodyPr/>
                    <a:lstStyle/>
                    <a:p>
                      <a:pPr lvl="0" eaLnBrk="0" fontAlgn="base" latinLnBrk="0" hangingPunct="0">
                        <a:lnSpc>
                          <a:spcPct val="87000"/>
                        </a:lnSpc>
                        <a:spcBef>
                          <a:spcPts val="800"/>
                        </a:spcBef>
                        <a:spcAft>
                          <a:spcPct val="0"/>
                        </a:spcAft>
                        <a:tabLst/>
                      </a:pPr>
                      <a:r>
                        <a:rPr kumimoji="0" lang="en-CA" sz="2000" b="1" i="0" u="none" strike="noStrike" cap="none" spc="0" normalizeH="0" baseline="0">
                          <a:ln>
                            <a:noFill/>
                          </a:ln>
                          <a:solidFill>
                            <a:schemeClr val="tx1"/>
                          </a:solidFill>
                          <a:effectLst/>
                          <a:latin typeface="Arial" charset="0"/>
                        </a:rPr>
                        <a:t>5m</a:t>
                      </a:r>
                      <a:endParaRPr kumimoji="0" lang="fr-CA" sz="2000" b="1" i="0" u="none" strike="noStrike" cap="none" spc="0" normalizeH="0" baseline="0">
                        <a:ln>
                          <a:noFill/>
                        </a:ln>
                        <a:solidFill>
                          <a:schemeClr val="tx1"/>
                        </a:solidFill>
                        <a:effectLst/>
                        <a:latin typeface="Arial" charset="0"/>
                      </a:endParaRPr>
                    </a:p>
                  </a:txBody>
                  <a:tcPr marL="167594" marR="128918" marT="128918" marB="128918" horzOverflow="overflow">
                    <a:lnL w="6350" cap="flat" cmpd="sng" algn="ctr">
                      <a:solidFill>
                        <a:schemeClr val="tx1">
                          <a:lumMod val="50000"/>
                          <a:lumOff val="50000"/>
                        </a:schemeClr>
                      </a:solidFill>
                      <a:prstDash val="solid"/>
                    </a:lnL>
                    <a:lnR w="6350" cap="flat" cmpd="sng" algn="ctr">
                      <a:solidFill>
                        <a:schemeClr val="tx1">
                          <a:lumMod val="50000"/>
                          <a:lumOff val="50000"/>
                        </a:schemeClr>
                      </a:solidFill>
                      <a:prstDash val="solid"/>
                    </a:lnR>
                    <a:lnT w="6350" cap="flat" cmpd="sng" algn="ctr">
                      <a:solidFill>
                        <a:schemeClr val="tx1">
                          <a:lumMod val="50000"/>
                          <a:lumOff val="50000"/>
                        </a:schemeClr>
                      </a:solidFill>
                      <a:prstDash val="solid"/>
                    </a:lnT>
                    <a:lnB w="6350" cap="flat" cmpd="sng" algn="ctr">
                      <a:solidFill>
                        <a:schemeClr val="tx1">
                          <a:lumMod val="50000"/>
                          <a:lumOff val="50000"/>
                        </a:schemeClr>
                      </a:solidFill>
                      <a:prstDash val="solid"/>
                    </a:lnB>
                    <a:lnTlToBr>
                      <a:noFill/>
                    </a:lnTlToBr>
                    <a:lnBlToTr>
                      <a:noFill/>
                    </a:lnBlToTr>
                    <a:noFill/>
                  </a:tcPr>
                </a:tc>
                <a:tc>
                  <a:txBody>
                    <a:bodyPr/>
                    <a:lstStyle/>
                    <a:p>
                      <a:pPr lvl="0" eaLnBrk="0" fontAlgn="base" latinLnBrk="0" hangingPunct="0">
                        <a:lnSpc>
                          <a:spcPct val="87000"/>
                        </a:lnSpc>
                        <a:spcBef>
                          <a:spcPts val="800"/>
                        </a:spcBef>
                        <a:spcAft>
                          <a:spcPct val="0"/>
                        </a:spcAft>
                        <a:tabLst/>
                      </a:pPr>
                      <a:r>
                        <a:rPr kumimoji="0" lang="en-CA" sz="2000" b="1" i="0" u="none" strike="noStrike" cap="none" spc="0" normalizeH="0" baseline="0">
                          <a:ln>
                            <a:noFill/>
                          </a:ln>
                          <a:solidFill>
                            <a:schemeClr val="tx1"/>
                          </a:solidFill>
                          <a:effectLst/>
                          <a:latin typeface="Arial" charset="0"/>
                        </a:rPr>
                        <a:t>4 ans</a:t>
                      </a:r>
                      <a:endParaRPr kumimoji="0" lang="fr-CA" sz="2000" b="1" i="0" u="none" strike="noStrike" cap="none" spc="0" normalizeH="0" baseline="0">
                        <a:ln>
                          <a:noFill/>
                        </a:ln>
                        <a:solidFill>
                          <a:schemeClr val="tx1"/>
                        </a:solidFill>
                        <a:effectLst/>
                        <a:latin typeface="Arial" charset="0"/>
                      </a:endParaRPr>
                    </a:p>
                  </a:txBody>
                  <a:tcPr marL="167594" marR="128918" marT="128918" marB="128918" horzOverflow="overflow">
                    <a:lnL w="6350" cap="flat" cmpd="sng" algn="ctr">
                      <a:solidFill>
                        <a:schemeClr val="tx1">
                          <a:lumMod val="50000"/>
                          <a:lumOff val="50000"/>
                        </a:schemeClr>
                      </a:solidFill>
                      <a:prstDash val="solid"/>
                    </a:lnL>
                    <a:lnR w="19050" cap="flat" cmpd="sng" algn="ctr">
                      <a:solidFill>
                        <a:schemeClr val="tx1"/>
                      </a:solidFill>
                      <a:prstDash val="solid"/>
                    </a:lnR>
                    <a:lnT w="6350" cap="flat" cmpd="sng" algn="ctr">
                      <a:solidFill>
                        <a:schemeClr val="tx1">
                          <a:lumMod val="50000"/>
                          <a:lumOff val="50000"/>
                        </a:schemeClr>
                      </a:solidFill>
                      <a:prstDash val="solid"/>
                    </a:lnT>
                    <a:lnB w="6350" cap="flat" cmpd="sng" algn="ctr">
                      <a:solidFill>
                        <a:schemeClr val="tx1">
                          <a:lumMod val="50000"/>
                          <a:lumOff val="50000"/>
                        </a:schemeClr>
                      </a:solidFill>
                      <a:prstDash val="solid"/>
                    </a:lnB>
                    <a:lnTlToBr>
                      <a:noFill/>
                    </a:lnTlToBr>
                    <a:lnBlToTr>
                      <a:noFill/>
                    </a:lnBlToTr>
                    <a:noFill/>
                  </a:tcPr>
                </a:tc>
                <a:extLst>
                  <a:ext uri="{0D108BD9-81ED-4DB2-BD59-A6C34878D82A}">
                    <a16:rowId xmlns:a16="http://schemas.microsoft.com/office/drawing/2014/main" xmlns="" val="10002"/>
                  </a:ext>
                </a:extLst>
              </a:tr>
              <a:tr h="571091">
                <a:tc>
                  <a:txBody>
                    <a:bodyPr/>
                    <a:lstStyle/>
                    <a:p>
                      <a:pPr lvl="0" eaLnBrk="0" fontAlgn="base" latinLnBrk="0" hangingPunct="0">
                        <a:lnSpc>
                          <a:spcPct val="87000"/>
                        </a:lnSpc>
                        <a:spcBef>
                          <a:spcPts val="800"/>
                        </a:spcBef>
                        <a:spcAft>
                          <a:spcPct val="0"/>
                        </a:spcAft>
                        <a:tabLst/>
                      </a:pPr>
                      <a:r>
                        <a:rPr kumimoji="0" lang="en-CA" sz="2000" b="1" i="0" u="none" strike="noStrike" cap="none" spc="0" normalizeH="0" baseline="0">
                          <a:ln>
                            <a:noFill/>
                          </a:ln>
                          <a:solidFill>
                            <a:schemeClr val="tx1"/>
                          </a:solidFill>
                          <a:effectLst/>
                          <a:latin typeface="Arial" charset="0"/>
                        </a:rPr>
                        <a:t>Persil</a:t>
                      </a:r>
                      <a:endParaRPr kumimoji="0" lang="fr-CA" sz="2000" b="1" i="0" u="none" strike="noStrike" cap="none" spc="0" normalizeH="0" baseline="0">
                        <a:ln>
                          <a:noFill/>
                        </a:ln>
                        <a:solidFill>
                          <a:schemeClr val="tx1"/>
                        </a:solidFill>
                        <a:effectLst/>
                        <a:latin typeface="Arial" charset="0"/>
                      </a:endParaRPr>
                    </a:p>
                  </a:txBody>
                  <a:tcPr marL="167594" marR="128918" marT="128918" marB="128918" horzOverflow="overflow">
                    <a:lnL w="19050" cap="flat" cmpd="sng" algn="ctr">
                      <a:solidFill>
                        <a:schemeClr val="tx1"/>
                      </a:solidFill>
                      <a:prstDash val="solid"/>
                    </a:lnL>
                    <a:lnR w="6350" cap="flat" cmpd="sng" algn="ctr">
                      <a:solidFill>
                        <a:schemeClr val="tx1">
                          <a:lumMod val="50000"/>
                          <a:lumOff val="50000"/>
                        </a:schemeClr>
                      </a:solidFill>
                      <a:prstDash val="solid"/>
                    </a:lnR>
                    <a:lnT w="6350" cap="flat" cmpd="sng" algn="ctr">
                      <a:solidFill>
                        <a:schemeClr val="tx1">
                          <a:lumMod val="50000"/>
                          <a:lumOff val="50000"/>
                        </a:schemeClr>
                      </a:solidFill>
                      <a:prstDash val="solid"/>
                    </a:lnT>
                    <a:lnB w="6350" cap="flat" cmpd="sng" algn="ctr">
                      <a:solidFill>
                        <a:schemeClr val="tx1">
                          <a:lumMod val="50000"/>
                          <a:lumOff val="50000"/>
                        </a:schemeClr>
                      </a:solidFill>
                      <a:prstDash val="solid"/>
                    </a:lnB>
                    <a:lnTlToBr>
                      <a:noFill/>
                    </a:lnTlToBr>
                    <a:lnBlToTr>
                      <a:noFill/>
                    </a:lnBlToTr>
                    <a:noFill/>
                  </a:tcPr>
                </a:tc>
                <a:tc>
                  <a:txBody>
                    <a:bodyPr/>
                    <a:lstStyle/>
                    <a:p>
                      <a:pPr lvl="0" eaLnBrk="0" fontAlgn="base" latinLnBrk="0" hangingPunct="0">
                        <a:lnSpc>
                          <a:spcPct val="87000"/>
                        </a:lnSpc>
                        <a:spcBef>
                          <a:spcPts val="800"/>
                        </a:spcBef>
                        <a:spcAft>
                          <a:spcPct val="0"/>
                        </a:spcAft>
                        <a:tabLst/>
                      </a:pPr>
                      <a:r>
                        <a:rPr kumimoji="0" lang="en-CA" sz="2000" b="1" i="0" u="none" strike="noStrike" cap="none" spc="0" normalizeH="0" baseline="0">
                          <a:ln>
                            <a:noFill/>
                          </a:ln>
                          <a:solidFill>
                            <a:schemeClr val="tx1"/>
                          </a:solidFill>
                          <a:effectLst/>
                          <a:latin typeface="Arial" charset="0"/>
                        </a:rPr>
                        <a:t>2km</a:t>
                      </a:r>
                      <a:endParaRPr kumimoji="0" lang="fr-CA" sz="2000" b="1" i="0" u="none" strike="noStrike" cap="none" spc="0" normalizeH="0" baseline="0">
                        <a:ln>
                          <a:noFill/>
                        </a:ln>
                        <a:solidFill>
                          <a:schemeClr val="tx1"/>
                        </a:solidFill>
                        <a:effectLst/>
                        <a:latin typeface="Arial" charset="0"/>
                      </a:endParaRPr>
                    </a:p>
                  </a:txBody>
                  <a:tcPr marL="167594" marR="128918" marT="128918" marB="128918" horzOverflow="overflow">
                    <a:lnL w="6350" cap="flat" cmpd="sng" algn="ctr">
                      <a:solidFill>
                        <a:schemeClr val="tx1">
                          <a:lumMod val="50000"/>
                          <a:lumOff val="50000"/>
                        </a:schemeClr>
                      </a:solidFill>
                      <a:prstDash val="solid"/>
                    </a:lnL>
                    <a:lnR w="6350" cap="flat" cmpd="sng" algn="ctr">
                      <a:solidFill>
                        <a:schemeClr val="tx1">
                          <a:lumMod val="50000"/>
                          <a:lumOff val="50000"/>
                        </a:schemeClr>
                      </a:solidFill>
                      <a:prstDash val="solid"/>
                    </a:lnR>
                    <a:lnT w="6350" cap="flat" cmpd="sng" algn="ctr">
                      <a:solidFill>
                        <a:schemeClr val="tx1">
                          <a:lumMod val="50000"/>
                          <a:lumOff val="50000"/>
                        </a:schemeClr>
                      </a:solidFill>
                      <a:prstDash val="solid"/>
                    </a:lnT>
                    <a:lnB w="6350" cap="flat" cmpd="sng" algn="ctr">
                      <a:solidFill>
                        <a:schemeClr val="tx1">
                          <a:lumMod val="50000"/>
                          <a:lumOff val="50000"/>
                        </a:schemeClr>
                      </a:solidFill>
                      <a:prstDash val="solid"/>
                    </a:lnB>
                    <a:lnTlToBr>
                      <a:noFill/>
                    </a:lnTlToBr>
                    <a:lnBlToTr>
                      <a:noFill/>
                    </a:lnBlToTr>
                    <a:noFill/>
                  </a:tcPr>
                </a:tc>
                <a:tc>
                  <a:txBody>
                    <a:bodyPr/>
                    <a:lstStyle/>
                    <a:p>
                      <a:pPr lvl="0" eaLnBrk="0" fontAlgn="base" latinLnBrk="0" hangingPunct="0">
                        <a:lnSpc>
                          <a:spcPct val="87000"/>
                        </a:lnSpc>
                        <a:spcBef>
                          <a:spcPts val="800"/>
                        </a:spcBef>
                        <a:spcAft>
                          <a:spcPct val="0"/>
                        </a:spcAft>
                        <a:tabLst/>
                      </a:pPr>
                      <a:r>
                        <a:rPr kumimoji="0" lang="en-CA" sz="2000" b="1" i="0" u="none" strike="noStrike" cap="none" spc="0" normalizeH="0" baseline="0">
                          <a:ln>
                            <a:noFill/>
                          </a:ln>
                          <a:solidFill>
                            <a:schemeClr val="tx1"/>
                          </a:solidFill>
                          <a:effectLst/>
                          <a:latin typeface="Arial" charset="0"/>
                        </a:rPr>
                        <a:t>3 ans</a:t>
                      </a:r>
                      <a:endParaRPr kumimoji="0" lang="fr-CA" sz="2000" b="1" i="0" u="none" strike="noStrike" cap="none" spc="0" normalizeH="0" baseline="0">
                        <a:ln>
                          <a:noFill/>
                        </a:ln>
                        <a:solidFill>
                          <a:schemeClr val="tx1"/>
                        </a:solidFill>
                        <a:effectLst/>
                        <a:latin typeface="Arial" charset="0"/>
                      </a:endParaRPr>
                    </a:p>
                  </a:txBody>
                  <a:tcPr marL="167594" marR="128918" marT="128918" marB="128918" horzOverflow="overflow">
                    <a:lnL w="6350" cap="flat" cmpd="sng" algn="ctr">
                      <a:solidFill>
                        <a:schemeClr val="tx1">
                          <a:lumMod val="50000"/>
                          <a:lumOff val="50000"/>
                        </a:schemeClr>
                      </a:solidFill>
                      <a:prstDash val="solid"/>
                    </a:lnL>
                    <a:lnR w="19050" cap="flat" cmpd="sng" algn="ctr">
                      <a:solidFill>
                        <a:schemeClr val="tx1"/>
                      </a:solidFill>
                      <a:prstDash val="solid"/>
                    </a:lnR>
                    <a:lnT w="6350" cap="flat" cmpd="sng" algn="ctr">
                      <a:solidFill>
                        <a:schemeClr val="tx1">
                          <a:lumMod val="50000"/>
                          <a:lumOff val="50000"/>
                        </a:schemeClr>
                      </a:solidFill>
                      <a:prstDash val="solid"/>
                    </a:lnT>
                    <a:lnB w="6350" cap="flat" cmpd="sng" algn="ctr">
                      <a:solidFill>
                        <a:schemeClr val="tx1">
                          <a:lumMod val="50000"/>
                          <a:lumOff val="50000"/>
                        </a:schemeClr>
                      </a:solidFill>
                      <a:prstDash val="solid"/>
                    </a:lnB>
                    <a:lnTlToBr>
                      <a:noFill/>
                    </a:lnTlToBr>
                    <a:lnBlToTr>
                      <a:noFill/>
                    </a:lnBlToTr>
                    <a:noFill/>
                  </a:tcPr>
                </a:tc>
                <a:extLst>
                  <a:ext uri="{0D108BD9-81ED-4DB2-BD59-A6C34878D82A}">
                    <a16:rowId xmlns:a16="http://schemas.microsoft.com/office/drawing/2014/main" xmlns="" val="10003"/>
                  </a:ext>
                </a:extLst>
              </a:tr>
              <a:tr h="571091">
                <a:tc>
                  <a:txBody>
                    <a:bodyPr/>
                    <a:lstStyle/>
                    <a:p>
                      <a:pPr lvl="0" eaLnBrk="0" fontAlgn="base" latinLnBrk="0" hangingPunct="0">
                        <a:lnSpc>
                          <a:spcPct val="87000"/>
                        </a:lnSpc>
                        <a:spcBef>
                          <a:spcPts val="800"/>
                        </a:spcBef>
                        <a:spcAft>
                          <a:spcPct val="0"/>
                        </a:spcAft>
                        <a:tabLst/>
                      </a:pPr>
                      <a:r>
                        <a:rPr kumimoji="0" lang="en-CA" sz="2000" b="1" i="0" u="none" strike="noStrike" cap="none" spc="0" normalizeH="0" baseline="0">
                          <a:ln>
                            <a:noFill/>
                          </a:ln>
                          <a:solidFill>
                            <a:schemeClr val="tx1"/>
                          </a:solidFill>
                          <a:effectLst/>
                          <a:latin typeface="Arial" charset="0"/>
                        </a:rPr>
                        <a:t>Tournesol</a:t>
                      </a:r>
                      <a:endParaRPr kumimoji="0" lang="fr-CA" sz="2000" b="1" i="0" u="none" strike="noStrike" cap="none" spc="0" normalizeH="0" baseline="0">
                        <a:ln>
                          <a:noFill/>
                        </a:ln>
                        <a:solidFill>
                          <a:schemeClr val="tx1"/>
                        </a:solidFill>
                        <a:effectLst/>
                        <a:latin typeface="Arial" charset="0"/>
                      </a:endParaRPr>
                    </a:p>
                  </a:txBody>
                  <a:tcPr marL="167594" marR="128918" marT="128918" marB="128918" horzOverflow="overflow">
                    <a:lnL w="19050" cap="flat" cmpd="sng" algn="ctr">
                      <a:solidFill>
                        <a:schemeClr val="tx1"/>
                      </a:solidFill>
                      <a:prstDash val="solid"/>
                    </a:lnL>
                    <a:lnR w="6350" cap="flat" cmpd="sng" algn="ctr">
                      <a:solidFill>
                        <a:schemeClr val="tx1">
                          <a:lumMod val="50000"/>
                          <a:lumOff val="50000"/>
                        </a:schemeClr>
                      </a:solidFill>
                      <a:prstDash val="solid"/>
                    </a:lnR>
                    <a:lnT w="6350" cap="flat" cmpd="sng" algn="ctr">
                      <a:solidFill>
                        <a:schemeClr val="tx1">
                          <a:lumMod val="50000"/>
                          <a:lumOff val="50000"/>
                        </a:schemeClr>
                      </a:solidFill>
                      <a:prstDash val="solid"/>
                    </a:lnT>
                    <a:lnB w="6350" cap="flat" cmpd="sng" algn="ctr">
                      <a:solidFill>
                        <a:schemeClr val="tx1">
                          <a:lumMod val="50000"/>
                          <a:lumOff val="50000"/>
                        </a:schemeClr>
                      </a:solidFill>
                      <a:prstDash val="solid"/>
                    </a:lnB>
                    <a:lnTlToBr>
                      <a:noFill/>
                    </a:lnTlToBr>
                    <a:lnBlToTr>
                      <a:noFill/>
                    </a:lnBlToTr>
                    <a:noFill/>
                  </a:tcPr>
                </a:tc>
                <a:tc>
                  <a:txBody>
                    <a:bodyPr/>
                    <a:lstStyle/>
                    <a:p>
                      <a:pPr lvl="0" eaLnBrk="0" fontAlgn="base" latinLnBrk="0" hangingPunct="0">
                        <a:lnSpc>
                          <a:spcPct val="87000"/>
                        </a:lnSpc>
                        <a:spcBef>
                          <a:spcPts val="800"/>
                        </a:spcBef>
                        <a:spcAft>
                          <a:spcPct val="0"/>
                        </a:spcAft>
                        <a:tabLst/>
                      </a:pPr>
                      <a:r>
                        <a:rPr kumimoji="0" lang="en-CA" sz="2000" b="1" i="0" u="none" strike="noStrike" cap="none" spc="0" normalizeH="0" baseline="0">
                          <a:ln>
                            <a:noFill/>
                          </a:ln>
                          <a:solidFill>
                            <a:schemeClr val="tx1"/>
                          </a:solidFill>
                          <a:effectLst/>
                          <a:latin typeface="Arial" charset="0"/>
                        </a:rPr>
                        <a:t>800m à 5km</a:t>
                      </a:r>
                      <a:endParaRPr kumimoji="0" lang="fr-CA" sz="2000" b="1" i="0" u="none" strike="noStrike" cap="none" spc="0" normalizeH="0" baseline="0">
                        <a:ln>
                          <a:noFill/>
                        </a:ln>
                        <a:solidFill>
                          <a:schemeClr val="tx1"/>
                        </a:solidFill>
                        <a:effectLst/>
                        <a:latin typeface="Arial" charset="0"/>
                      </a:endParaRPr>
                    </a:p>
                  </a:txBody>
                  <a:tcPr marL="167594" marR="128918" marT="128918" marB="128918" horzOverflow="overflow">
                    <a:lnL w="6350" cap="flat" cmpd="sng" algn="ctr">
                      <a:solidFill>
                        <a:schemeClr val="tx1">
                          <a:lumMod val="50000"/>
                          <a:lumOff val="50000"/>
                        </a:schemeClr>
                      </a:solidFill>
                      <a:prstDash val="solid"/>
                    </a:lnL>
                    <a:lnR w="6350" cap="flat" cmpd="sng" algn="ctr">
                      <a:solidFill>
                        <a:schemeClr val="tx1">
                          <a:lumMod val="50000"/>
                          <a:lumOff val="50000"/>
                        </a:schemeClr>
                      </a:solidFill>
                      <a:prstDash val="solid"/>
                    </a:lnR>
                    <a:lnT w="6350" cap="flat" cmpd="sng" algn="ctr">
                      <a:solidFill>
                        <a:schemeClr val="tx1">
                          <a:lumMod val="50000"/>
                          <a:lumOff val="50000"/>
                        </a:schemeClr>
                      </a:solidFill>
                      <a:prstDash val="solid"/>
                    </a:lnT>
                    <a:lnB w="6350" cap="flat" cmpd="sng" algn="ctr">
                      <a:solidFill>
                        <a:schemeClr val="tx1">
                          <a:lumMod val="50000"/>
                          <a:lumOff val="50000"/>
                        </a:schemeClr>
                      </a:solidFill>
                      <a:prstDash val="solid"/>
                    </a:lnB>
                    <a:lnTlToBr>
                      <a:noFill/>
                    </a:lnTlToBr>
                    <a:lnBlToTr>
                      <a:noFill/>
                    </a:lnBlToTr>
                    <a:noFill/>
                  </a:tcPr>
                </a:tc>
                <a:tc>
                  <a:txBody>
                    <a:bodyPr/>
                    <a:lstStyle/>
                    <a:p>
                      <a:pPr lvl="0" eaLnBrk="0" fontAlgn="base" latinLnBrk="0" hangingPunct="0">
                        <a:lnSpc>
                          <a:spcPct val="87000"/>
                        </a:lnSpc>
                        <a:spcBef>
                          <a:spcPts val="800"/>
                        </a:spcBef>
                        <a:spcAft>
                          <a:spcPct val="0"/>
                        </a:spcAft>
                        <a:tabLst/>
                      </a:pPr>
                      <a:r>
                        <a:rPr kumimoji="0" lang="en-CA" sz="2000" b="1" i="0" u="none" strike="noStrike" cap="none" spc="0" normalizeH="0" baseline="0">
                          <a:ln>
                            <a:noFill/>
                          </a:ln>
                          <a:solidFill>
                            <a:schemeClr val="tx1"/>
                          </a:solidFill>
                          <a:effectLst/>
                          <a:latin typeface="Arial" charset="0"/>
                        </a:rPr>
                        <a:t>7 ans</a:t>
                      </a:r>
                      <a:endParaRPr kumimoji="0" lang="fr-CA" sz="2000" b="1" i="0" u="none" strike="noStrike" cap="none" spc="0" normalizeH="0" baseline="0">
                        <a:ln>
                          <a:noFill/>
                        </a:ln>
                        <a:solidFill>
                          <a:schemeClr val="tx1"/>
                        </a:solidFill>
                        <a:effectLst/>
                        <a:latin typeface="Arial" charset="0"/>
                      </a:endParaRPr>
                    </a:p>
                  </a:txBody>
                  <a:tcPr marL="167594" marR="128918" marT="128918" marB="128918" horzOverflow="overflow">
                    <a:lnL w="6350" cap="flat" cmpd="sng" algn="ctr">
                      <a:solidFill>
                        <a:schemeClr val="tx1">
                          <a:lumMod val="50000"/>
                          <a:lumOff val="50000"/>
                        </a:schemeClr>
                      </a:solidFill>
                      <a:prstDash val="solid"/>
                    </a:lnL>
                    <a:lnR w="19050" cap="flat" cmpd="sng" algn="ctr">
                      <a:solidFill>
                        <a:schemeClr val="tx1"/>
                      </a:solidFill>
                      <a:prstDash val="solid"/>
                    </a:lnR>
                    <a:lnT w="6350" cap="flat" cmpd="sng" algn="ctr">
                      <a:solidFill>
                        <a:schemeClr val="tx1">
                          <a:lumMod val="50000"/>
                          <a:lumOff val="50000"/>
                        </a:schemeClr>
                      </a:solidFill>
                      <a:prstDash val="solid"/>
                    </a:lnT>
                    <a:lnB w="6350" cap="flat" cmpd="sng" algn="ctr">
                      <a:solidFill>
                        <a:schemeClr val="tx1">
                          <a:lumMod val="50000"/>
                          <a:lumOff val="50000"/>
                        </a:schemeClr>
                      </a:solidFill>
                      <a:prstDash val="solid"/>
                    </a:lnB>
                    <a:lnTlToBr>
                      <a:noFill/>
                    </a:lnTlToBr>
                    <a:lnBlToTr>
                      <a:noFill/>
                    </a:lnBlToTr>
                    <a:noFill/>
                  </a:tcPr>
                </a:tc>
                <a:extLst>
                  <a:ext uri="{0D108BD9-81ED-4DB2-BD59-A6C34878D82A}">
                    <a16:rowId xmlns:a16="http://schemas.microsoft.com/office/drawing/2014/main" xmlns="" val="10004"/>
                  </a:ext>
                </a:extLst>
              </a:tr>
              <a:tr h="571091">
                <a:tc>
                  <a:txBody>
                    <a:bodyPr/>
                    <a:lstStyle/>
                    <a:p>
                      <a:pPr lvl="0" eaLnBrk="0" fontAlgn="base" latinLnBrk="0" hangingPunct="0">
                        <a:lnSpc>
                          <a:spcPct val="87000"/>
                        </a:lnSpc>
                        <a:spcBef>
                          <a:spcPts val="800"/>
                        </a:spcBef>
                        <a:spcAft>
                          <a:spcPct val="0"/>
                        </a:spcAft>
                        <a:tabLst/>
                      </a:pPr>
                      <a:r>
                        <a:rPr kumimoji="0" lang="en-CA" sz="2000" b="1" i="0" u="none" strike="noStrike" cap="none" spc="0" normalizeH="0" baseline="0">
                          <a:ln>
                            <a:noFill/>
                          </a:ln>
                          <a:solidFill>
                            <a:schemeClr val="tx1"/>
                          </a:solidFill>
                          <a:effectLst/>
                          <a:latin typeface="Arial" charset="0"/>
                        </a:rPr>
                        <a:t>Carotte</a:t>
                      </a:r>
                      <a:endParaRPr kumimoji="0" lang="fr-CA" sz="2000" b="1" i="0" u="none" strike="noStrike" cap="none" spc="0" normalizeH="0" baseline="0">
                        <a:ln>
                          <a:noFill/>
                        </a:ln>
                        <a:solidFill>
                          <a:schemeClr val="tx1"/>
                        </a:solidFill>
                        <a:effectLst/>
                        <a:latin typeface="Arial" charset="0"/>
                      </a:endParaRPr>
                    </a:p>
                  </a:txBody>
                  <a:tcPr marL="167594" marR="128918" marT="128918" marB="128918" horzOverflow="overflow">
                    <a:lnL w="19050" cap="flat" cmpd="sng" algn="ctr">
                      <a:solidFill>
                        <a:schemeClr val="tx1"/>
                      </a:solidFill>
                      <a:prstDash val="solid"/>
                    </a:lnL>
                    <a:lnR w="6350" cap="flat" cmpd="sng" algn="ctr">
                      <a:solidFill>
                        <a:schemeClr val="tx1">
                          <a:lumMod val="50000"/>
                          <a:lumOff val="50000"/>
                        </a:schemeClr>
                      </a:solidFill>
                      <a:prstDash val="solid"/>
                    </a:lnR>
                    <a:lnT w="6350" cap="flat" cmpd="sng" algn="ctr">
                      <a:solidFill>
                        <a:schemeClr val="tx1">
                          <a:lumMod val="50000"/>
                          <a:lumOff val="50000"/>
                        </a:schemeClr>
                      </a:solidFill>
                      <a:prstDash val="solid"/>
                    </a:lnT>
                    <a:lnB w="6350" cap="flat" cmpd="sng" algn="ctr">
                      <a:solidFill>
                        <a:schemeClr val="tx1">
                          <a:lumMod val="50000"/>
                          <a:lumOff val="50000"/>
                        </a:schemeClr>
                      </a:solidFill>
                      <a:prstDash val="solid"/>
                    </a:lnB>
                    <a:lnTlToBr>
                      <a:noFill/>
                    </a:lnTlToBr>
                    <a:lnBlToTr>
                      <a:noFill/>
                    </a:lnBlToTr>
                    <a:noFill/>
                  </a:tcPr>
                </a:tc>
                <a:tc>
                  <a:txBody>
                    <a:bodyPr/>
                    <a:lstStyle/>
                    <a:p>
                      <a:pPr lvl="0" eaLnBrk="0" fontAlgn="base" latinLnBrk="0" hangingPunct="0">
                        <a:lnSpc>
                          <a:spcPct val="87000"/>
                        </a:lnSpc>
                        <a:spcBef>
                          <a:spcPts val="800"/>
                        </a:spcBef>
                        <a:spcAft>
                          <a:spcPct val="0"/>
                        </a:spcAft>
                        <a:tabLst/>
                      </a:pPr>
                      <a:r>
                        <a:rPr kumimoji="0" lang="en-CA" sz="2000" b="1" i="0" u="none" strike="noStrike" cap="none" spc="0" normalizeH="0" baseline="0">
                          <a:ln>
                            <a:noFill/>
                          </a:ln>
                          <a:solidFill>
                            <a:schemeClr val="tx1"/>
                          </a:solidFill>
                          <a:effectLst/>
                          <a:latin typeface="Arial" charset="0"/>
                        </a:rPr>
                        <a:t>800m</a:t>
                      </a:r>
                      <a:endParaRPr kumimoji="0" lang="fr-CA" sz="2000" b="1" i="0" u="none" strike="noStrike" cap="none" spc="0" normalizeH="0" baseline="0">
                        <a:ln>
                          <a:noFill/>
                        </a:ln>
                        <a:solidFill>
                          <a:schemeClr val="tx1"/>
                        </a:solidFill>
                        <a:effectLst/>
                        <a:latin typeface="Arial" charset="0"/>
                      </a:endParaRPr>
                    </a:p>
                  </a:txBody>
                  <a:tcPr marL="167594" marR="128918" marT="128918" marB="128918" horzOverflow="overflow">
                    <a:lnL w="6350" cap="flat" cmpd="sng" algn="ctr">
                      <a:solidFill>
                        <a:schemeClr val="tx1">
                          <a:lumMod val="50000"/>
                          <a:lumOff val="50000"/>
                        </a:schemeClr>
                      </a:solidFill>
                      <a:prstDash val="solid"/>
                    </a:lnL>
                    <a:lnR w="6350" cap="flat" cmpd="sng" algn="ctr">
                      <a:solidFill>
                        <a:schemeClr val="tx1">
                          <a:lumMod val="50000"/>
                          <a:lumOff val="50000"/>
                        </a:schemeClr>
                      </a:solidFill>
                      <a:prstDash val="solid"/>
                    </a:lnR>
                    <a:lnT w="6350" cap="flat" cmpd="sng" algn="ctr">
                      <a:solidFill>
                        <a:schemeClr val="tx1">
                          <a:lumMod val="50000"/>
                          <a:lumOff val="50000"/>
                        </a:schemeClr>
                      </a:solidFill>
                      <a:prstDash val="solid"/>
                    </a:lnT>
                    <a:lnB w="6350" cap="flat" cmpd="sng" algn="ctr">
                      <a:solidFill>
                        <a:schemeClr val="tx1">
                          <a:lumMod val="50000"/>
                          <a:lumOff val="50000"/>
                        </a:schemeClr>
                      </a:solidFill>
                      <a:prstDash val="solid"/>
                    </a:lnB>
                    <a:lnTlToBr>
                      <a:noFill/>
                    </a:lnTlToBr>
                    <a:lnBlToTr>
                      <a:noFill/>
                    </a:lnBlToTr>
                    <a:noFill/>
                  </a:tcPr>
                </a:tc>
                <a:tc>
                  <a:txBody>
                    <a:bodyPr/>
                    <a:lstStyle/>
                    <a:p>
                      <a:pPr lvl="0" eaLnBrk="0" fontAlgn="base" latinLnBrk="0" hangingPunct="0">
                        <a:lnSpc>
                          <a:spcPct val="87000"/>
                        </a:lnSpc>
                        <a:spcBef>
                          <a:spcPts val="800"/>
                        </a:spcBef>
                        <a:spcAft>
                          <a:spcPct val="0"/>
                        </a:spcAft>
                        <a:tabLst/>
                      </a:pPr>
                      <a:r>
                        <a:rPr kumimoji="0" lang="en-CA" sz="2000" b="1" i="0" u="none" strike="noStrike" cap="none" spc="0" normalizeH="0" baseline="0">
                          <a:ln>
                            <a:noFill/>
                          </a:ln>
                          <a:solidFill>
                            <a:schemeClr val="tx1"/>
                          </a:solidFill>
                          <a:effectLst/>
                          <a:latin typeface="Arial" charset="0"/>
                        </a:rPr>
                        <a:t>3 ans</a:t>
                      </a:r>
                      <a:endParaRPr kumimoji="0" lang="fr-CA" sz="2000" b="1" i="0" u="none" strike="noStrike" cap="none" spc="0" normalizeH="0" baseline="0">
                        <a:ln>
                          <a:noFill/>
                        </a:ln>
                        <a:solidFill>
                          <a:schemeClr val="tx1"/>
                        </a:solidFill>
                        <a:effectLst/>
                        <a:latin typeface="Arial" charset="0"/>
                      </a:endParaRPr>
                    </a:p>
                  </a:txBody>
                  <a:tcPr marL="167594" marR="128918" marT="128918" marB="128918" horzOverflow="overflow">
                    <a:lnL w="6350" cap="flat" cmpd="sng" algn="ctr">
                      <a:solidFill>
                        <a:schemeClr val="tx1">
                          <a:lumMod val="50000"/>
                          <a:lumOff val="50000"/>
                        </a:schemeClr>
                      </a:solidFill>
                      <a:prstDash val="solid"/>
                    </a:lnL>
                    <a:lnR w="19050" cap="flat" cmpd="sng" algn="ctr">
                      <a:solidFill>
                        <a:schemeClr val="tx1"/>
                      </a:solidFill>
                      <a:prstDash val="solid"/>
                    </a:lnR>
                    <a:lnT w="6350" cap="flat" cmpd="sng" algn="ctr">
                      <a:solidFill>
                        <a:schemeClr val="tx1">
                          <a:lumMod val="50000"/>
                          <a:lumOff val="50000"/>
                        </a:schemeClr>
                      </a:solidFill>
                      <a:prstDash val="solid"/>
                    </a:lnT>
                    <a:lnB w="6350" cap="flat" cmpd="sng" algn="ctr">
                      <a:solidFill>
                        <a:schemeClr val="tx1">
                          <a:lumMod val="50000"/>
                          <a:lumOff val="50000"/>
                        </a:schemeClr>
                      </a:solidFill>
                      <a:prstDash val="solid"/>
                    </a:lnB>
                    <a:lnTlToBr>
                      <a:noFill/>
                    </a:lnTlToBr>
                    <a:lnBlToTr>
                      <a:noFill/>
                    </a:lnBlToTr>
                    <a:noFill/>
                  </a:tcPr>
                </a:tc>
                <a:extLst>
                  <a:ext uri="{0D108BD9-81ED-4DB2-BD59-A6C34878D82A}">
                    <a16:rowId xmlns:a16="http://schemas.microsoft.com/office/drawing/2014/main" xmlns="" val="10005"/>
                  </a:ext>
                </a:extLst>
              </a:tr>
              <a:tr h="571091">
                <a:tc>
                  <a:txBody>
                    <a:bodyPr/>
                    <a:lstStyle/>
                    <a:p>
                      <a:pPr lvl="0" eaLnBrk="0" fontAlgn="base" latinLnBrk="0" hangingPunct="0">
                        <a:lnSpc>
                          <a:spcPct val="87000"/>
                        </a:lnSpc>
                        <a:spcBef>
                          <a:spcPts val="800"/>
                        </a:spcBef>
                        <a:spcAft>
                          <a:spcPct val="0"/>
                        </a:spcAft>
                        <a:tabLst/>
                      </a:pPr>
                      <a:r>
                        <a:rPr kumimoji="0" lang="en-CA" sz="2000" b="1" i="0" u="none" strike="noStrike" cap="none" spc="0" normalizeH="0" baseline="0">
                          <a:ln>
                            <a:noFill/>
                          </a:ln>
                          <a:solidFill>
                            <a:schemeClr val="tx1"/>
                          </a:solidFill>
                          <a:effectLst/>
                          <a:latin typeface="Arial" charset="0"/>
                        </a:rPr>
                        <a:t>Laitue</a:t>
                      </a:r>
                      <a:endParaRPr kumimoji="0" lang="fr-CA" sz="2000" b="1" i="0" u="none" strike="noStrike" cap="none" spc="0" normalizeH="0" baseline="0">
                        <a:ln>
                          <a:noFill/>
                        </a:ln>
                        <a:solidFill>
                          <a:schemeClr val="tx1"/>
                        </a:solidFill>
                        <a:effectLst/>
                        <a:latin typeface="Arial" charset="0"/>
                      </a:endParaRPr>
                    </a:p>
                  </a:txBody>
                  <a:tcPr marL="167594" marR="128918" marT="128918" marB="128918" horzOverflow="overflow">
                    <a:lnL w="19050" cap="flat" cmpd="sng" algn="ctr">
                      <a:solidFill>
                        <a:schemeClr val="tx1"/>
                      </a:solidFill>
                      <a:prstDash val="solid"/>
                    </a:lnL>
                    <a:lnR w="6350" cap="flat" cmpd="sng" algn="ctr">
                      <a:solidFill>
                        <a:schemeClr val="tx1">
                          <a:lumMod val="50000"/>
                          <a:lumOff val="50000"/>
                        </a:schemeClr>
                      </a:solidFill>
                      <a:prstDash val="solid"/>
                    </a:lnR>
                    <a:lnT w="6350" cap="flat" cmpd="sng" algn="ctr">
                      <a:solidFill>
                        <a:schemeClr val="tx1">
                          <a:lumMod val="50000"/>
                          <a:lumOff val="50000"/>
                        </a:schemeClr>
                      </a:solidFill>
                      <a:prstDash val="solid"/>
                    </a:lnT>
                    <a:lnB w="19050" cap="flat" cmpd="sng" algn="ctr">
                      <a:solidFill>
                        <a:schemeClr val="tx1"/>
                      </a:solidFill>
                      <a:prstDash val="solid"/>
                    </a:lnB>
                    <a:lnTlToBr>
                      <a:noFill/>
                    </a:lnTlToBr>
                    <a:lnBlToTr>
                      <a:noFill/>
                    </a:lnBlToTr>
                    <a:noFill/>
                  </a:tcPr>
                </a:tc>
                <a:tc>
                  <a:txBody>
                    <a:bodyPr/>
                    <a:lstStyle/>
                    <a:p>
                      <a:pPr lvl="0" eaLnBrk="0" fontAlgn="base" latinLnBrk="0" hangingPunct="0">
                        <a:lnSpc>
                          <a:spcPct val="87000"/>
                        </a:lnSpc>
                        <a:spcBef>
                          <a:spcPts val="800"/>
                        </a:spcBef>
                        <a:spcAft>
                          <a:spcPct val="0"/>
                        </a:spcAft>
                        <a:tabLst/>
                      </a:pPr>
                      <a:r>
                        <a:rPr kumimoji="0" lang="en-CA" sz="2000" b="1" i="0" u="none" strike="noStrike" cap="none" spc="0" normalizeH="0" baseline="0">
                          <a:ln>
                            <a:noFill/>
                          </a:ln>
                          <a:solidFill>
                            <a:schemeClr val="tx1"/>
                          </a:solidFill>
                          <a:effectLst/>
                          <a:latin typeface="Arial" charset="0"/>
                        </a:rPr>
                        <a:t>3 à 8 m</a:t>
                      </a:r>
                      <a:endParaRPr kumimoji="0" lang="fr-CA" sz="2000" b="1" i="0" u="none" strike="noStrike" cap="none" spc="0" normalizeH="0" baseline="0">
                        <a:ln>
                          <a:noFill/>
                        </a:ln>
                        <a:solidFill>
                          <a:schemeClr val="tx1"/>
                        </a:solidFill>
                        <a:effectLst/>
                        <a:latin typeface="Arial" charset="0"/>
                      </a:endParaRPr>
                    </a:p>
                  </a:txBody>
                  <a:tcPr marL="167594" marR="128918" marT="128918" marB="128918" horzOverflow="overflow">
                    <a:lnL w="6350" cap="flat" cmpd="sng" algn="ctr">
                      <a:solidFill>
                        <a:schemeClr val="tx1">
                          <a:lumMod val="50000"/>
                          <a:lumOff val="50000"/>
                        </a:schemeClr>
                      </a:solidFill>
                      <a:prstDash val="solid"/>
                    </a:lnL>
                    <a:lnR w="6350" cap="flat" cmpd="sng" algn="ctr">
                      <a:solidFill>
                        <a:schemeClr val="tx1">
                          <a:lumMod val="50000"/>
                          <a:lumOff val="50000"/>
                        </a:schemeClr>
                      </a:solidFill>
                      <a:prstDash val="solid"/>
                    </a:lnR>
                    <a:lnT w="6350" cap="flat" cmpd="sng" algn="ctr">
                      <a:solidFill>
                        <a:schemeClr val="tx1">
                          <a:lumMod val="50000"/>
                          <a:lumOff val="50000"/>
                        </a:schemeClr>
                      </a:solidFill>
                      <a:prstDash val="solid"/>
                    </a:lnT>
                    <a:lnB w="19050" cap="flat" cmpd="sng" algn="ctr">
                      <a:solidFill>
                        <a:schemeClr val="tx1"/>
                      </a:solidFill>
                      <a:prstDash val="solid"/>
                    </a:lnB>
                    <a:lnTlToBr>
                      <a:noFill/>
                    </a:lnTlToBr>
                    <a:lnBlToTr>
                      <a:noFill/>
                    </a:lnBlToTr>
                    <a:noFill/>
                  </a:tcPr>
                </a:tc>
                <a:tc>
                  <a:txBody>
                    <a:bodyPr/>
                    <a:lstStyle/>
                    <a:p>
                      <a:pPr lvl="0" eaLnBrk="0" fontAlgn="base" latinLnBrk="0" hangingPunct="0">
                        <a:lnSpc>
                          <a:spcPct val="87000"/>
                        </a:lnSpc>
                        <a:spcBef>
                          <a:spcPts val="800"/>
                        </a:spcBef>
                        <a:spcAft>
                          <a:spcPct val="0"/>
                        </a:spcAft>
                        <a:tabLst/>
                      </a:pPr>
                      <a:r>
                        <a:rPr kumimoji="0" lang="en-CA" sz="2000" b="1" i="0" u="none" strike="noStrike" cap="none" spc="0" normalizeH="0" baseline="0">
                          <a:ln>
                            <a:noFill/>
                          </a:ln>
                          <a:solidFill>
                            <a:schemeClr val="tx1"/>
                          </a:solidFill>
                          <a:effectLst/>
                          <a:latin typeface="Arial" charset="0"/>
                        </a:rPr>
                        <a:t>3 </a:t>
                      </a:r>
                      <a:r>
                        <a:rPr kumimoji="0" lang="en-CA" sz="2000" b="1" i="0" u="none" strike="noStrike" cap="none" spc="0" normalizeH="0" baseline="0" err="1">
                          <a:ln>
                            <a:noFill/>
                          </a:ln>
                          <a:solidFill>
                            <a:schemeClr val="tx1"/>
                          </a:solidFill>
                          <a:effectLst/>
                          <a:latin typeface="Arial" charset="0"/>
                        </a:rPr>
                        <a:t>ans</a:t>
                      </a:r>
                      <a:endParaRPr kumimoji="0" lang="fr-CA" sz="2000" b="1" i="0" u="none" strike="noStrike" cap="none" spc="0" normalizeH="0" baseline="0">
                        <a:ln>
                          <a:noFill/>
                        </a:ln>
                        <a:solidFill>
                          <a:schemeClr val="tx1"/>
                        </a:solidFill>
                        <a:effectLst/>
                        <a:latin typeface="Arial" charset="0"/>
                      </a:endParaRPr>
                    </a:p>
                  </a:txBody>
                  <a:tcPr marL="167594" marR="128918" marT="128918" marB="128918" horzOverflow="overflow">
                    <a:lnL w="6350" cap="flat" cmpd="sng" algn="ctr">
                      <a:solidFill>
                        <a:schemeClr val="tx1">
                          <a:lumMod val="50000"/>
                          <a:lumOff val="50000"/>
                        </a:schemeClr>
                      </a:solidFill>
                      <a:prstDash val="solid"/>
                    </a:lnL>
                    <a:lnR w="19050" cap="flat" cmpd="sng" algn="ctr">
                      <a:solidFill>
                        <a:schemeClr val="tx1"/>
                      </a:solidFill>
                      <a:prstDash val="solid"/>
                    </a:lnR>
                    <a:lnT w="6350" cap="flat" cmpd="sng" algn="ctr">
                      <a:solidFill>
                        <a:schemeClr val="tx1">
                          <a:lumMod val="50000"/>
                          <a:lumOff val="50000"/>
                        </a:schemeClr>
                      </a:solidFill>
                      <a:prstDash val="solid"/>
                    </a:lnT>
                    <a:lnB w="19050" cap="flat" cmpd="sng" algn="ctr">
                      <a:solidFill>
                        <a:schemeClr val="tx1"/>
                      </a:solidFill>
                      <a:prstDash val="solid"/>
                    </a:lnB>
                    <a:lnTlToBr>
                      <a:noFill/>
                    </a:lnTlToBr>
                    <a:lnBlToTr>
                      <a:noFill/>
                    </a:lnBlToTr>
                    <a:noFill/>
                  </a:tcPr>
                </a:tc>
                <a:extLst>
                  <a:ext uri="{0D108BD9-81ED-4DB2-BD59-A6C34878D82A}">
                    <a16:rowId xmlns:a16="http://schemas.microsoft.com/office/drawing/2014/main" xmlns="" val="10006"/>
                  </a:ext>
                </a:extLst>
              </a:tr>
            </a:tbl>
          </a:graphicData>
        </a:graphic>
      </p:graphicFrame>
    </p:spTree>
    <p:extLst>
      <p:ext uri="{BB962C8B-B14F-4D97-AF65-F5344CB8AC3E}">
        <p14:creationId xmlns:p14="http://schemas.microsoft.com/office/powerpoint/2010/main" val="24306958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descr="Légumes et fruits en rangée">
            <a:extLst>
              <a:ext uri="{FF2B5EF4-FFF2-40B4-BE49-F238E27FC236}">
                <a16:creationId xmlns:a16="http://schemas.microsoft.com/office/drawing/2014/main" xmlns="" id="{C78C4120-5CA9-0F41-469C-9C7113371734}"/>
              </a:ext>
            </a:extLst>
          </p:cNvPr>
          <p:cNvPicPr>
            <a:picLocks noChangeAspect="1"/>
          </p:cNvPicPr>
          <p:nvPr/>
        </p:nvPicPr>
        <p:blipFill rotWithShape="1">
          <a:blip r:embed="rId2"/>
          <a:srcRect r="10999" b="-1"/>
          <a:stretch/>
        </p:blipFill>
        <p:spPr>
          <a:xfrm>
            <a:off x="20" y="10"/>
            <a:ext cx="9143980" cy="6857990"/>
          </a:xfrm>
          <a:prstGeom prst="rect">
            <a:avLst/>
          </a:prstGeom>
        </p:spPr>
      </p:pic>
      <p:sp>
        <p:nvSpPr>
          <p:cNvPr id="8" name="Rectangle 7">
            <a:extLst>
              <a:ext uri="{FF2B5EF4-FFF2-40B4-BE49-F238E27FC236}">
                <a16:creationId xmlns:a16="http://schemas.microsoft.com/office/drawing/2014/main" xmlns="" id="{37C89E4B-3C9F-44B9-8B86-D9E3D112D8E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5320142"/>
            <a:ext cx="9144000" cy="736551"/>
          </a:xfrm>
          <a:prstGeom prst="rect">
            <a:avLst/>
          </a:prstGeom>
          <a:solidFill>
            <a:schemeClr val="bg1">
              <a:alpha val="9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xmlns="" id="{61E498F1-A37A-8F3C-A1B0-57A05929138D}"/>
              </a:ext>
            </a:extLst>
          </p:cNvPr>
          <p:cNvSpPr>
            <a:spLocks noGrp="1"/>
          </p:cNvSpPr>
          <p:nvPr>
            <p:ph type="title"/>
          </p:nvPr>
        </p:nvSpPr>
        <p:spPr>
          <a:xfrm>
            <a:off x="392906" y="5317240"/>
            <a:ext cx="8408194" cy="744836"/>
          </a:xfrm>
        </p:spPr>
        <p:txBody>
          <a:bodyPr>
            <a:normAutofit/>
          </a:bodyPr>
          <a:lstStyle/>
          <a:p>
            <a:r>
              <a:rPr lang="fr-CA" sz="3100">
                <a:solidFill>
                  <a:schemeClr val="tx1">
                    <a:lumMod val="85000"/>
                    <a:lumOff val="15000"/>
                  </a:schemeClr>
                </a:solidFill>
              </a:rPr>
              <a:t>Maturité des semences vs légumes</a:t>
            </a:r>
          </a:p>
        </p:txBody>
      </p:sp>
      <p:cxnSp>
        <p:nvCxnSpPr>
          <p:cNvPr id="10" name="Straight Connector 9">
            <a:extLst>
              <a:ext uri="{FF2B5EF4-FFF2-40B4-BE49-F238E27FC236}">
                <a16:creationId xmlns:a16="http://schemas.microsoft.com/office/drawing/2014/main" xmlns="" id="{AA2EAA10-076F-46BD-8F0F-B9A2FB77A85C}"/>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a:off x="0" y="5241983"/>
            <a:ext cx="9144000" cy="0"/>
          </a:xfrm>
          <a:prstGeom prst="line">
            <a:avLst/>
          </a:prstGeom>
          <a:ln w="41275">
            <a:solidFill>
              <a:schemeClr val="bg1">
                <a:alpha val="90000"/>
              </a:schemeClr>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xmlns="" id="{D891E407-403B-4764-86C9-33A56D3BCAA3}"/>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a:off x="0" y="6134852"/>
            <a:ext cx="9144000" cy="0"/>
          </a:xfrm>
          <a:prstGeom prst="line">
            <a:avLst/>
          </a:prstGeom>
          <a:ln w="41275">
            <a:solidFill>
              <a:schemeClr val="bg1">
                <a:alpha val="9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668252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8201" name="Rectangle 8200">
            <a:extLst>
              <a:ext uri="{FF2B5EF4-FFF2-40B4-BE49-F238E27FC236}">
                <a16:creationId xmlns:a16="http://schemas.microsoft.com/office/drawing/2014/main" xmlns="" id="{0EFD753D-6A49-46DD-9E82-AA6E2C62B46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9144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203" name="Rectangle 8202">
            <a:extLst>
              <a:ext uri="{FF2B5EF4-FFF2-40B4-BE49-F238E27FC236}">
                <a16:creationId xmlns:a16="http://schemas.microsoft.com/office/drawing/2014/main" xmlns="" id="{138A5824-1F4A-4EE7-BC13-5BB48FC0809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240033" y="321732"/>
            <a:ext cx="3426555" cy="6192603"/>
          </a:xfrm>
          <a:prstGeom prst="rect">
            <a:avLst/>
          </a:prstGeom>
          <a:solidFill>
            <a:srgbClr val="3336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re 1"/>
          <p:cNvSpPr>
            <a:spLocks noGrp="1"/>
          </p:cNvSpPr>
          <p:nvPr>
            <p:ph type="title"/>
          </p:nvPr>
        </p:nvSpPr>
        <p:spPr>
          <a:xfrm>
            <a:off x="598692" y="637523"/>
            <a:ext cx="2706672" cy="1690993"/>
          </a:xfrm>
        </p:spPr>
        <p:txBody>
          <a:bodyPr anchor="b">
            <a:normAutofit/>
          </a:bodyPr>
          <a:lstStyle/>
          <a:p>
            <a:r>
              <a:rPr lang="fr-CA" sz="3100">
                <a:solidFill>
                  <a:srgbClr val="FFFFFF"/>
                </a:solidFill>
              </a:rPr>
              <a:t>Méthode pour les semences de tomates</a:t>
            </a:r>
          </a:p>
        </p:txBody>
      </p:sp>
      <p:pic>
        <p:nvPicPr>
          <p:cNvPr id="1026" name="Picture 2" descr="http://img.over-blog.com/225x300/2/22/61/19/2011-4-/SAM_1325.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2123" r="-1" b="8848"/>
          <a:stretch/>
        </p:blipFill>
        <p:spPr bwMode="auto">
          <a:xfrm>
            <a:off x="3726187" y="325905"/>
            <a:ext cx="1687068" cy="2002611"/>
          </a:xfrm>
          <a:prstGeom prst="rect">
            <a:avLst/>
          </a:prstGeom>
          <a:noFill/>
          <a:extLst>
            <a:ext uri="{909E8E84-426E-40dd-AFC4-6F175D3DCCD1}">
              <a14:hiddenFill xmlns:a14="http://schemas.microsoft.com/office/drawing/2010/main">
                <a:solidFill>
                  <a:srgbClr val="FFFFFF"/>
                </a:solidFill>
              </a14:hiddenFill>
            </a:ext>
          </a:extLst>
        </p:spPr>
      </p:pic>
      <p:sp>
        <p:nvSpPr>
          <p:cNvPr id="3" name="Espace réservé du contenu 2"/>
          <p:cNvSpPr>
            <a:spLocks noGrp="1"/>
          </p:cNvSpPr>
          <p:nvPr>
            <p:ph idx="1"/>
          </p:nvPr>
        </p:nvSpPr>
        <p:spPr>
          <a:xfrm>
            <a:off x="598692" y="2474260"/>
            <a:ext cx="2705947" cy="3677158"/>
          </a:xfrm>
        </p:spPr>
        <p:txBody>
          <a:bodyPr anchor="t">
            <a:normAutofit/>
          </a:bodyPr>
          <a:lstStyle/>
          <a:p>
            <a:pPr>
              <a:lnSpc>
                <a:spcPct val="90000"/>
              </a:lnSpc>
            </a:pPr>
            <a:r>
              <a:rPr lang="fr-CA" sz="1600">
                <a:solidFill>
                  <a:srgbClr val="FFFFFF"/>
                </a:solidFill>
              </a:rPr>
              <a:t>Extraire les graines des tomates (les plus mûres);</a:t>
            </a:r>
          </a:p>
          <a:p>
            <a:pPr>
              <a:lnSpc>
                <a:spcPct val="90000"/>
              </a:lnSpc>
            </a:pPr>
            <a:r>
              <a:rPr lang="fr-CA" sz="1600">
                <a:solidFill>
                  <a:srgbClr val="FFFFFF"/>
                </a:solidFill>
              </a:rPr>
              <a:t>Les faire tremper dans un pot bien identifié de 3 à 4 jours  (une mousse peut apparaître);</a:t>
            </a:r>
          </a:p>
          <a:p>
            <a:pPr>
              <a:lnSpc>
                <a:spcPct val="90000"/>
              </a:lnSpc>
            </a:pPr>
            <a:r>
              <a:rPr lang="fr-CA" sz="1600">
                <a:solidFill>
                  <a:srgbClr val="FFFFFF"/>
                </a:solidFill>
              </a:rPr>
              <a:t>Lorsque l’enveloppe gélatineuse se détache, passer au tamis;</a:t>
            </a:r>
          </a:p>
          <a:p>
            <a:pPr>
              <a:lnSpc>
                <a:spcPct val="90000"/>
              </a:lnSpc>
            </a:pPr>
            <a:r>
              <a:rPr lang="fr-CA" sz="1600">
                <a:solidFill>
                  <a:srgbClr val="FFFFFF"/>
                </a:solidFill>
              </a:rPr>
              <a:t>Étendre sur un journal, une vitre ou un essuie-tout (quelques jours de séchage suffisent);</a:t>
            </a:r>
          </a:p>
          <a:p>
            <a:pPr>
              <a:lnSpc>
                <a:spcPct val="90000"/>
              </a:lnSpc>
            </a:pPr>
            <a:r>
              <a:rPr lang="fr-CA" sz="1600">
                <a:solidFill>
                  <a:srgbClr val="FFFFFF"/>
                </a:solidFill>
              </a:rPr>
              <a:t>Identifier bien les graines et rangez-les.</a:t>
            </a:r>
          </a:p>
        </p:txBody>
      </p:sp>
      <p:pic>
        <p:nvPicPr>
          <p:cNvPr id="5" name="Picture 4" descr="http://media.gerbeaud.net/2009/tomate-nettoyage-graines.jpg"/>
          <p:cNvPicPr>
            <a:picLocks noChangeAspect="1" noChangeArrowheads="1"/>
          </p:cNvPicPr>
          <p:nvPr/>
        </p:nvPicPr>
        <p:blipFill rotWithShape="1">
          <a:blip r:embed="rId4">
            <a:extLst>
              <a:ext uri="{28A0092B-C50C-407E-A947-70E740481C1C}">
                <a14:useLocalDpi xmlns:a14="http://schemas.microsoft.com/office/drawing/2010/main" val="0"/>
              </a:ext>
            </a:extLst>
          </a:blip>
          <a:srcRect l="15666" r="21148" b="-6"/>
          <a:stretch/>
        </p:blipFill>
        <p:spPr bwMode="auto">
          <a:xfrm>
            <a:off x="3726188" y="2419956"/>
            <a:ext cx="1687068" cy="2002611"/>
          </a:xfrm>
          <a:prstGeom prst="rect">
            <a:avLst/>
          </a:prstGeom>
          <a:noFill/>
          <a:extLst>
            <a:ext uri="{909E8E84-426E-40dd-AFC4-6F175D3DCCD1}">
              <a14:hiddenFill xmlns:a14="http://schemas.microsoft.com/office/drawing/2010/main">
                <a:solidFill>
                  <a:srgbClr val="FFFFFF"/>
                </a:solidFill>
              </a14:hiddenFill>
            </a:ext>
          </a:extLst>
        </p:spPr>
      </p:pic>
      <p:pic>
        <p:nvPicPr>
          <p:cNvPr id="8194" name="Picture 2" descr="variétés de tomates"/>
          <p:cNvPicPr>
            <a:picLocks noChangeAspect="1" noChangeArrowheads="1"/>
          </p:cNvPicPr>
          <p:nvPr/>
        </p:nvPicPr>
        <p:blipFill rotWithShape="1">
          <a:blip r:embed="rId5">
            <a:extLst>
              <a:ext uri="{28A0092B-C50C-407E-A947-70E740481C1C}">
                <a14:useLocalDpi xmlns:a14="http://schemas.microsoft.com/office/drawing/2010/main" val="0"/>
              </a:ext>
            </a:extLst>
          </a:blip>
          <a:srcRect l="16132" r="2" b="2"/>
          <a:stretch/>
        </p:blipFill>
        <p:spPr bwMode="auto">
          <a:xfrm>
            <a:off x="5471402" y="325904"/>
            <a:ext cx="3428008" cy="3065565"/>
          </a:xfrm>
          <a:prstGeom prst="rect">
            <a:avLst/>
          </a:prstGeom>
          <a:noFill/>
          <a:extLst>
            <a:ext uri="{909E8E84-426E-40dd-AFC4-6F175D3DCCD1}">
              <a14:hiddenFill xmlns:a14="http://schemas.microsoft.com/office/drawing/2010/main">
                <a:solidFill>
                  <a:srgbClr val="FFFFFF"/>
                </a:solidFill>
              </a14:hiddenFill>
            </a:ext>
          </a:extLst>
        </p:spPr>
      </p:pic>
      <p:pic>
        <p:nvPicPr>
          <p:cNvPr id="8196" name="Picture 4" descr="graines de tomate dans le bocal rempli d'eau"/>
          <p:cNvPicPr>
            <a:picLocks noChangeAspect="1" noChangeArrowheads="1"/>
          </p:cNvPicPr>
          <p:nvPr/>
        </p:nvPicPr>
        <p:blipFill rotWithShape="1">
          <a:blip r:embed="rId6">
            <a:extLst>
              <a:ext uri="{28A0092B-C50C-407E-A947-70E740481C1C}">
                <a14:useLocalDpi xmlns:a14="http://schemas.microsoft.com/office/drawing/2010/main" val="0"/>
              </a:ext>
            </a:extLst>
          </a:blip>
          <a:srcRect l="18617" r="18197" b="-2"/>
          <a:stretch/>
        </p:blipFill>
        <p:spPr bwMode="auto">
          <a:xfrm>
            <a:off x="3732492" y="4511800"/>
            <a:ext cx="1687068" cy="2002536"/>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2" descr="http://binette-et-cornichon.com/wp-content/uploads/2012/09/extraire-graines.jpg"/>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l="20836" r="4628" b="2"/>
          <a:stretch/>
        </p:blipFill>
        <p:spPr bwMode="auto">
          <a:xfrm>
            <a:off x="5471402" y="3474720"/>
            <a:ext cx="3428008" cy="30534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15469376"/>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xmlns="" id="{99899462-FC16-43B0-966B-FCA26345071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ltGray">
          <a:xfrm>
            <a:off x="370331" y="478232"/>
            <a:ext cx="4356979" cy="5918673"/>
          </a:xfrm>
          <a:prstGeom prst="rect">
            <a:avLst/>
          </a:prstGeom>
          <a:solidFill>
            <a:srgbClr val="404040"/>
          </a:solidFill>
          <a:ln w="127000" cap="sq" cmpd="thinThick">
            <a:solidFill>
              <a:srgbClr val="4040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p:cNvSpPr>
            <a:spLocks noGrp="1"/>
          </p:cNvSpPr>
          <p:nvPr>
            <p:ph type="title"/>
          </p:nvPr>
        </p:nvSpPr>
        <p:spPr>
          <a:xfrm>
            <a:off x="710584" y="1053711"/>
            <a:ext cx="3700118" cy="1424446"/>
          </a:xfrm>
        </p:spPr>
        <p:txBody>
          <a:bodyPr>
            <a:normAutofit/>
          </a:bodyPr>
          <a:lstStyle/>
          <a:p>
            <a:r>
              <a:rPr lang="fr-CA" sz="3500">
                <a:solidFill>
                  <a:srgbClr val="FFFFFF"/>
                </a:solidFill>
              </a:rPr>
              <a:t>Méthode pour les légumineuses</a:t>
            </a:r>
          </a:p>
        </p:txBody>
      </p:sp>
      <p:cxnSp>
        <p:nvCxnSpPr>
          <p:cNvPr id="12" name="Straight Connector 11">
            <a:extLst>
              <a:ext uri="{FF2B5EF4-FFF2-40B4-BE49-F238E27FC236}">
                <a16:creationId xmlns:a16="http://schemas.microsoft.com/office/drawing/2014/main" xmlns="" id="{AAFEA932-2DF1-410C-A00A-7A1E7DBF7511}"/>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a:off x="809836" y="2639023"/>
            <a:ext cx="3600450" cy="0"/>
          </a:xfrm>
          <a:prstGeom prst="line">
            <a:avLst/>
          </a:prstGeom>
          <a:ln w="22225">
            <a:solidFill>
              <a:srgbClr val="E7E6E6"/>
            </a:solidFill>
          </a:ln>
        </p:spPr>
        <p:style>
          <a:lnRef idx="1">
            <a:schemeClr val="accent1"/>
          </a:lnRef>
          <a:fillRef idx="0">
            <a:schemeClr val="accent1"/>
          </a:fillRef>
          <a:effectRef idx="0">
            <a:schemeClr val="accent1"/>
          </a:effectRef>
          <a:fontRef idx="minor">
            <a:schemeClr val="tx1"/>
          </a:fontRef>
        </p:style>
      </p:cxnSp>
      <p:sp>
        <p:nvSpPr>
          <p:cNvPr id="3" name="Espace réservé du contenu 2"/>
          <p:cNvSpPr>
            <a:spLocks noGrp="1"/>
          </p:cNvSpPr>
          <p:nvPr>
            <p:ph idx="1"/>
          </p:nvPr>
        </p:nvSpPr>
        <p:spPr>
          <a:xfrm>
            <a:off x="710585" y="2799889"/>
            <a:ext cx="3700117" cy="2987543"/>
          </a:xfrm>
        </p:spPr>
        <p:txBody>
          <a:bodyPr anchor="t">
            <a:normAutofit/>
          </a:bodyPr>
          <a:lstStyle/>
          <a:p>
            <a:pPr>
              <a:lnSpc>
                <a:spcPct val="90000"/>
              </a:lnSpc>
            </a:pPr>
            <a:r>
              <a:rPr lang="fr-CA" sz="1600">
                <a:solidFill>
                  <a:srgbClr val="FFFFFF"/>
                </a:solidFill>
              </a:rPr>
              <a:t>Faire pousser le haricot.</a:t>
            </a:r>
          </a:p>
          <a:p>
            <a:pPr>
              <a:lnSpc>
                <a:spcPct val="90000"/>
              </a:lnSpc>
            </a:pPr>
            <a:r>
              <a:rPr lang="fr-CA" sz="1600">
                <a:solidFill>
                  <a:srgbClr val="FFFFFF"/>
                </a:solidFill>
              </a:rPr>
              <a:t>Cueillir les premières cosses pour stimuler le plant (max une semaine).</a:t>
            </a:r>
          </a:p>
          <a:p>
            <a:pPr>
              <a:lnSpc>
                <a:spcPct val="90000"/>
              </a:lnSpc>
            </a:pPr>
            <a:r>
              <a:rPr lang="fr-CA" sz="1600">
                <a:solidFill>
                  <a:srgbClr val="FFFFFF"/>
                </a:solidFill>
              </a:rPr>
              <a:t>Ne plus toucher au plant jusqu’à ce que les cosses deviennent brunes et craquent sous le doigt.</a:t>
            </a:r>
          </a:p>
          <a:p>
            <a:pPr>
              <a:lnSpc>
                <a:spcPct val="90000"/>
              </a:lnSpc>
            </a:pPr>
            <a:r>
              <a:rPr lang="fr-CA" sz="1600">
                <a:solidFill>
                  <a:srgbClr val="FFFFFF"/>
                </a:solidFill>
              </a:rPr>
              <a:t>Cueillir et écosser les cosses soit à la main, soit dans un bac.</a:t>
            </a:r>
          </a:p>
          <a:p>
            <a:pPr>
              <a:lnSpc>
                <a:spcPct val="90000"/>
              </a:lnSpc>
            </a:pPr>
            <a:r>
              <a:rPr lang="fr-CA" sz="1600">
                <a:solidFill>
                  <a:srgbClr val="FFFFFF"/>
                </a:solidFill>
              </a:rPr>
              <a:t>Faire sécher les haricots une à deux semaines à l’air libre.</a:t>
            </a:r>
          </a:p>
          <a:p>
            <a:pPr>
              <a:lnSpc>
                <a:spcPct val="90000"/>
              </a:lnSpc>
            </a:pPr>
            <a:r>
              <a:rPr lang="fr-CA" sz="1600">
                <a:solidFill>
                  <a:srgbClr val="FFFFFF"/>
                </a:solidFill>
              </a:rPr>
              <a:t>Conserver dans un pot de vitre, et faire congeler minimum 3 semaines.</a:t>
            </a:r>
          </a:p>
        </p:txBody>
      </p:sp>
      <p:pic>
        <p:nvPicPr>
          <p:cNvPr id="4" name="Image 3"/>
          <p:cNvPicPr>
            <a:picLocks noChangeAspect="1"/>
          </p:cNvPicPr>
          <p:nvPr/>
        </p:nvPicPr>
        <p:blipFill rotWithShape="1">
          <a:blip r:embed="rId3" cstate="print">
            <a:extLst>
              <a:ext uri="{28A0092B-C50C-407E-A947-70E740481C1C}">
                <a14:useLocalDpi xmlns:a14="http://schemas.microsoft.com/office/drawing/2010/main" val="0"/>
              </a:ext>
            </a:extLst>
          </a:blip>
          <a:srcRect l="25687" t="11559" r="27114" b="4495"/>
          <a:stretch/>
        </p:blipFill>
        <p:spPr>
          <a:xfrm>
            <a:off x="5833615" y="347472"/>
            <a:ext cx="2227877" cy="2971800"/>
          </a:xfrm>
          <a:prstGeom prst="rect">
            <a:avLst/>
          </a:prstGeom>
        </p:spPr>
      </p:pic>
      <p:pic>
        <p:nvPicPr>
          <p:cNvPr id="5" name="Image 4"/>
          <p:cNvPicPr>
            <a:picLocks noChangeAspect="1"/>
          </p:cNvPicPr>
          <p:nvPr/>
        </p:nvPicPr>
        <p:blipFill rotWithShape="1">
          <a:blip r:embed="rId4" cstate="print">
            <a:extLst>
              <a:ext uri="{28A0092B-C50C-407E-A947-70E740481C1C}">
                <a14:useLocalDpi xmlns:a14="http://schemas.microsoft.com/office/drawing/2010/main" val="0"/>
              </a:ext>
            </a:extLst>
          </a:blip>
          <a:srcRect l="3469" r="38178"/>
          <a:stretch/>
        </p:blipFill>
        <p:spPr>
          <a:xfrm>
            <a:off x="5767870" y="3566160"/>
            <a:ext cx="2359366" cy="2971800"/>
          </a:xfrm>
          <a:prstGeom prst="rect">
            <a:avLst/>
          </a:prstGeom>
        </p:spPr>
      </p:pic>
    </p:spTree>
    <p:extLst>
      <p:ext uri="{BB962C8B-B14F-4D97-AF65-F5344CB8AC3E}">
        <p14:creationId xmlns:p14="http://schemas.microsoft.com/office/powerpoint/2010/main" val="12135868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488" name="Rectangle 20487">
            <a:extLst>
              <a:ext uri="{FF2B5EF4-FFF2-40B4-BE49-F238E27FC236}">
                <a16:creationId xmlns:a16="http://schemas.microsoft.com/office/drawing/2014/main" xmlns="" id="{4845A0EE-C4C8-4AE1-B3C6-1261368AC03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4101411" cy="6858000"/>
          </a:xfrm>
          <a:prstGeom prst="rect">
            <a:avLst/>
          </a:prstGeom>
          <a:solidFill>
            <a:srgbClr val="3F42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483" name="Picture 4" descr="http://img11.hostingpics.net/pics/715736Haricots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0" y="744538"/>
            <a:ext cx="4094163" cy="2249488"/>
          </a:xfrm>
          <a:prstGeom prst="rect">
            <a:avLst/>
          </a:prstGeom>
        </p:spPr>
      </p:pic>
      <p:pic>
        <p:nvPicPr>
          <p:cNvPr id="20482" name="Picture 2" descr="http://media.gerbeaud.net/2010/haricots-bruches.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0" y="3057525"/>
            <a:ext cx="4094163" cy="3054350"/>
          </a:xfrm>
          <a:prstGeom prst="rect">
            <a:avLst/>
          </a:prstGeom>
        </p:spPr>
      </p:pic>
      <p:sp>
        <p:nvSpPr>
          <p:cNvPr id="20481" name="Titre 1"/>
          <p:cNvSpPr>
            <a:spLocks noGrp="1"/>
          </p:cNvSpPr>
          <p:nvPr>
            <p:ph type="title"/>
          </p:nvPr>
        </p:nvSpPr>
        <p:spPr>
          <a:xfrm>
            <a:off x="466221" y="640080"/>
            <a:ext cx="3168968" cy="5578816"/>
          </a:xfrm>
        </p:spPr>
        <p:txBody>
          <a:bodyPr vert="horz" lIns="91440" tIns="45720" rIns="91440" bIns="45720" rtlCol="0" anchor="ctr">
            <a:normAutofit/>
          </a:bodyPr>
          <a:lstStyle/>
          <a:p>
            <a:pPr>
              <a:lnSpc>
                <a:spcPct val="90000"/>
              </a:lnSpc>
            </a:pPr>
            <a:r>
              <a:rPr lang="en-US" sz="4100" kern="1200">
                <a:solidFill>
                  <a:srgbClr val="FFFFFF"/>
                </a:solidFill>
                <a:latin typeface="+mj-lt"/>
                <a:ea typeface="+mj-ea"/>
                <a:cs typeface="+mj-cs"/>
              </a:rPr>
              <a:t>Sans congélation… la catastrophe!</a:t>
            </a:r>
          </a:p>
        </p:txBody>
      </p:sp>
    </p:spTree>
    <p:extLst>
      <p:ext uri="{BB962C8B-B14F-4D97-AF65-F5344CB8AC3E}">
        <p14:creationId xmlns:p14="http://schemas.microsoft.com/office/powerpoint/2010/main" val="39654630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5608" name="Rectangle 25607">
            <a:extLst>
              <a:ext uri="{FF2B5EF4-FFF2-40B4-BE49-F238E27FC236}">
                <a16:creationId xmlns:a16="http://schemas.microsoft.com/office/drawing/2014/main" xmlns="" id="{9CDF6DAD-6680-48EA-B64B-A5F5A4E4636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448345" y="364885"/>
            <a:ext cx="4519422" cy="5792929"/>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p:cNvSpPr>
            <a:spLocks noGrp="1"/>
          </p:cNvSpPr>
          <p:nvPr>
            <p:ph type="title"/>
          </p:nvPr>
        </p:nvSpPr>
        <p:spPr>
          <a:xfrm>
            <a:off x="713232" y="700186"/>
            <a:ext cx="4030870" cy="1188720"/>
          </a:xfrm>
        </p:spPr>
        <p:txBody>
          <a:bodyPr anchor="ctr">
            <a:normAutofit/>
          </a:bodyPr>
          <a:lstStyle/>
          <a:p>
            <a:pPr fontAlgn="auto">
              <a:lnSpc>
                <a:spcPct val="90000"/>
              </a:lnSpc>
              <a:spcAft>
                <a:spcPts val="0"/>
              </a:spcAft>
              <a:defRPr/>
            </a:pPr>
            <a:r>
              <a:rPr lang="fr-CA" sz="3100">
                <a:solidFill>
                  <a:schemeClr val="bg1"/>
                </a:solidFill>
                <a:ea typeface="+mj-ea"/>
              </a:rPr>
              <a:t>Guide de conservation  -  Seed Saving Guide</a:t>
            </a:r>
          </a:p>
        </p:txBody>
      </p:sp>
      <p:sp>
        <p:nvSpPr>
          <p:cNvPr id="5" name="Espace réservé du contenu 4"/>
          <p:cNvSpPr>
            <a:spLocks noGrp="1"/>
          </p:cNvSpPr>
          <p:nvPr>
            <p:ph idx="1"/>
          </p:nvPr>
        </p:nvSpPr>
        <p:spPr>
          <a:xfrm>
            <a:off x="713232" y="2066544"/>
            <a:ext cx="4030870" cy="3788346"/>
          </a:xfrm>
        </p:spPr>
        <p:txBody>
          <a:bodyPr>
            <a:normAutofit/>
          </a:bodyPr>
          <a:lstStyle/>
          <a:p>
            <a:pPr indent="-173736" fontAlgn="auto">
              <a:lnSpc>
                <a:spcPct val="90000"/>
              </a:lnSpc>
              <a:spcAft>
                <a:spcPts val="0"/>
              </a:spcAft>
              <a:buFont typeface="Arial"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endParaRPr lang="en-GB" sz="1600" b="1">
              <a:solidFill>
                <a:schemeClr val="bg1"/>
              </a:solidFill>
              <a:latin typeface="Verdana" pitchFamily="34" charset="0"/>
            </a:endParaRPr>
          </a:p>
          <a:p>
            <a:pPr indent="-173736" fontAlgn="auto">
              <a:lnSpc>
                <a:spcPct val="90000"/>
              </a:lnSpc>
              <a:spcAft>
                <a:spcPts val="0"/>
              </a:spcAft>
              <a:buFont typeface="Arial"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fr-FR" sz="1600">
                <a:solidFill>
                  <a:schemeClr val="bg1"/>
                </a:solidFill>
              </a:rPr>
              <a:t>Instructions détaillées étape-par-étape de la conservation et de l'entreposage des semences </a:t>
            </a:r>
          </a:p>
          <a:p>
            <a:pPr indent="-173736" fontAlgn="auto">
              <a:lnSpc>
                <a:spcPct val="90000"/>
              </a:lnSpc>
              <a:spcAft>
                <a:spcPts val="0"/>
              </a:spcAft>
              <a:buFont typeface="Arial"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endParaRPr lang="fr-FR" sz="1600">
              <a:solidFill>
                <a:schemeClr val="bg1"/>
              </a:solidFill>
            </a:endParaRPr>
          </a:p>
          <a:p>
            <a:pPr indent="-173736" fontAlgn="auto">
              <a:lnSpc>
                <a:spcPct val="90000"/>
              </a:lnSpc>
              <a:spcAft>
                <a:spcPts val="0"/>
              </a:spcAft>
              <a:buFont typeface="Arial"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fr-CA" sz="1600">
                <a:solidFill>
                  <a:schemeClr val="bg1"/>
                </a:solidFill>
              </a:rPr>
              <a:t>Superbes photographies et illustrations</a:t>
            </a:r>
            <a:endParaRPr lang="en-US" sz="1600" i="1">
              <a:solidFill>
                <a:schemeClr val="bg1"/>
              </a:solidFill>
            </a:endParaRPr>
          </a:p>
          <a:p>
            <a:pPr indent="-173736" fontAlgn="auto">
              <a:lnSpc>
                <a:spcPct val="90000"/>
              </a:lnSpc>
              <a:spcAft>
                <a:spcPts val="0"/>
              </a:spcAft>
              <a:buFont typeface="Arial"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endParaRPr lang="fr-CA" sz="1600">
              <a:solidFill>
                <a:schemeClr val="bg1"/>
              </a:solidFill>
            </a:endParaRPr>
          </a:p>
          <a:p>
            <a:pPr indent="-173736" fontAlgn="auto">
              <a:lnSpc>
                <a:spcPct val="90000"/>
              </a:lnSpc>
              <a:spcAft>
                <a:spcPts val="0"/>
              </a:spcAft>
              <a:buFont typeface="Arial"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fr-FR" sz="1600">
                <a:solidFill>
                  <a:schemeClr val="bg1"/>
                </a:solidFill>
              </a:rPr>
              <a:t>Instructions séparées pour débutants et experts</a:t>
            </a:r>
          </a:p>
          <a:p>
            <a:pPr indent="-173736" fontAlgn="auto">
              <a:lnSpc>
                <a:spcPct val="90000"/>
              </a:lnSpc>
              <a:spcAft>
                <a:spcPts val="0"/>
              </a:spcAft>
              <a:buFont typeface="Arial"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endParaRPr lang="fr-FR" sz="1600">
              <a:solidFill>
                <a:schemeClr val="bg1"/>
              </a:solidFill>
            </a:endParaRPr>
          </a:p>
          <a:p>
            <a:pPr indent="-173736" fontAlgn="auto">
              <a:lnSpc>
                <a:spcPct val="90000"/>
              </a:lnSpc>
              <a:spcAft>
                <a:spcPts val="0"/>
              </a:spcAft>
              <a:buFont typeface="Arial"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fr-FR" sz="1600">
                <a:solidFill>
                  <a:schemeClr val="bg1"/>
                </a:solidFill>
              </a:rPr>
              <a:t>Explications claires des concepts botaniques</a:t>
            </a:r>
          </a:p>
          <a:p>
            <a:pPr indent="-173736" fontAlgn="auto">
              <a:lnSpc>
                <a:spcPct val="90000"/>
              </a:lnSpc>
              <a:spcAft>
                <a:spcPts val="0"/>
              </a:spcAft>
              <a:buFont typeface="Arial"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endParaRPr lang="fr-FR" sz="1600">
              <a:solidFill>
                <a:schemeClr val="bg1"/>
              </a:solidFill>
            </a:endParaRPr>
          </a:p>
          <a:p>
            <a:pPr indent="-173736" fontAlgn="auto">
              <a:lnSpc>
                <a:spcPct val="90000"/>
              </a:lnSpc>
              <a:spcAft>
                <a:spcPts val="0"/>
              </a:spcAft>
              <a:buFont typeface="Arial"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fr-FR" sz="1600">
                <a:solidFill>
                  <a:schemeClr val="bg1"/>
                </a:solidFill>
              </a:rPr>
              <a:t>20$ postage et taxes incluses</a:t>
            </a:r>
            <a:endParaRPr lang="fr-CA" sz="1600">
              <a:solidFill>
                <a:schemeClr val="bg1"/>
              </a:solidFill>
            </a:endParaRPr>
          </a:p>
        </p:txBody>
      </p:sp>
      <p:pic>
        <p:nvPicPr>
          <p:cNvPr id="5122" name="Picture 2" descr="C:\Users\Julie\Desktop\ssh6en150.jpg"/>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5868673" y="365760"/>
            <a:ext cx="2156381" cy="2788920"/>
          </a:xfrm>
          <a:prstGeom prst="rect">
            <a:avLst/>
          </a:prstGeom>
          <a:noFill/>
          <a:extLst>
            <a:ext uri="{909E8E84-426E-40dd-AFC4-6F175D3DCCD1}">
              <a14:hiddenFill xmlns:a14="http://schemas.microsoft.com/office/drawing/2010/main">
                <a:solidFill>
                  <a:srgbClr val="FFFFFF"/>
                </a:solidFill>
              </a14:hiddenFill>
            </a:ext>
          </a:extLst>
        </p:spPr>
      </p:pic>
      <p:pic>
        <p:nvPicPr>
          <p:cNvPr id="25603" name="Picture 2" descr="http://www.seeds.ca/img/vend/ssh6fr150.jpg"/>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5863087" y="3368894"/>
            <a:ext cx="2167554" cy="2788920"/>
          </a:xfrm>
          <a:prstGeom prst="rect">
            <a:avLst/>
          </a:prstGeom>
          <a:noFill/>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xmlns="" id="{3EDD119B-6BFA-4C3F-90CE-97DAFD604EC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ltGray">
          <a:xfrm>
            <a:off x="241173" y="320040"/>
            <a:ext cx="8661654" cy="6217920"/>
          </a:xfrm>
          <a:prstGeom prst="rect">
            <a:avLst/>
          </a:prstGeom>
          <a:solidFill>
            <a:schemeClr val="tx1">
              <a:lumMod val="75000"/>
              <a:lumOff val="25000"/>
            </a:schemeClr>
          </a:solidFill>
          <a:ln w="127000" cap="sq"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xmlns="" id="{997E2558-D6E4-F511-0CFC-80DB98713E35}"/>
              </a:ext>
            </a:extLst>
          </p:cNvPr>
          <p:cNvSpPr>
            <a:spLocks noGrp="1"/>
          </p:cNvSpPr>
          <p:nvPr>
            <p:ph type="title"/>
          </p:nvPr>
        </p:nvSpPr>
        <p:spPr>
          <a:xfrm>
            <a:off x="768096" y="965199"/>
            <a:ext cx="5074558" cy="4927601"/>
          </a:xfrm>
        </p:spPr>
        <p:txBody>
          <a:bodyPr vert="horz" lIns="91440" tIns="45720" rIns="91440" bIns="45720" rtlCol="0" anchor="ctr">
            <a:normAutofit/>
          </a:bodyPr>
          <a:lstStyle/>
          <a:p>
            <a:pPr algn="r">
              <a:lnSpc>
                <a:spcPct val="90000"/>
              </a:lnSpc>
            </a:pPr>
            <a:r>
              <a:rPr lang="en-US" sz="4200" kern="1200">
                <a:solidFill>
                  <a:schemeClr val="bg1"/>
                </a:solidFill>
                <a:latin typeface="+mj-lt"/>
                <a:ea typeface="+mj-ea"/>
                <a:cs typeface="+mj-cs"/>
              </a:rPr>
              <a:t>Livre pour les semences du Québec!</a:t>
            </a:r>
          </a:p>
        </p:txBody>
      </p:sp>
      <p:sp>
        <p:nvSpPr>
          <p:cNvPr id="3" name="Content Placeholder 2">
            <a:extLst>
              <a:ext uri="{FF2B5EF4-FFF2-40B4-BE49-F238E27FC236}">
                <a16:creationId xmlns:a16="http://schemas.microsoft.com/office/drawing/2014/main" xmlns="" id="{002E7F65-0131-E2A7-5D7F-419D74B9F4FF}"/>
              </a:ext>
            </a:extLst>
          </p:cNvPr>
          <p:cNvSpPr>
            <a:spLocks noGrp="1"/>
          </p:cNvSpPr>
          <p:nvPr>
            <p:ph idx="1"/>
          </p:nvPr>
        </p:nvSpPr>
        <p:spPr>
          <a:xfrm>
            <a:off x="6329046" y="965198"/>
            <a:ext cx="2030953" cy="4927602"/>
          </a:xfrm>
        </p:spPr>
        <p:txBody>
          <a:bodyPr vert="horz" lIns="91440" tIns="45720" rIns="91440" bIns="45720" rtlCol="0" anchor="ctr">
            <a:normAutofit/>
          </a:bodyPr>
          <a:lstStyle/>
          <a:p>
            <a:pPr marL="0" indent="0">
              <a:lnSpc>
                <a:spcPct val="90000"/>
              </a:lnSpc>
              <a:spcBef>
                <a:spcPts val="1000"/>
              </a:spcBef>
              <a:buNone/>
            </a:pPr>
            <a:r>
              <a:rPr lang="en-US" sz="1700" kern="1200">
                <a:solidFill>
                  <a:srgbClr val="FFC000"/>
                </a:solidFill>
                <a:latin typeface="+mn-lt"/>
                <a:ea typeface="+mn-ea"/>
                <a:cs typeface="+mn-cs"/>
              </a:rPr>
              <a:t>Terre Promise, l’art de cultiver ses propres semences (2022). Éditions Québec Amériques</a:t>
            </a:r>
          </a:p>
        </p:txBody>
      </p:sp>
      <p:cxnSp>
        <p:nvCxnSpPr>
          <p:cNvPr id="25" name="Straight Connector 24">
            <a:extLst>
              <a:ext uri="{FF2B5EF4-FFF2-40B4-BE49-F238E27FC236}">
                <a16:creationId xmlns:a16="http://schemas.microsoft.com/office/drawing/2014/main" xmlns="" id="{DC1572D0-F0FD-4D84-8F82-DC59140EB9BB}"/>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a:off x="6103620" y="2057399"/>
            <a:ext cx="0" cy="274320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306244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33" name="Rectangle 1032">
            <a:extLst>
              <a:ext uri="{FF2B5EF4-FFF2-40B4-BE49-F238E27FC236}">
                <a16:creationId xmlns:a16="http://schemas.microsoft.com/office/drawing/2014/main" xmlns="" id="{7E734232-46A8-4884-9A59-B7E3BA4BC31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9144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descr="C:\Users\Asus\Pictures\Agriculture\DSC_0200.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8788" r="-1" b="-1"/>
          <a:stretch/>
        </p:blipFill>
        <p:spPr bwMode="auto">
          <a:xfrm>
            <a:off x="-2" y="-8371"/>
            <a:ext cx="6086465" cy="4470815"/>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C:\Users\Asus\Pictures\Agriculture\petitpois isabelle.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r="8815"/>
          <a:stretch/>
        </p:blipFill>
        <p:spPr bwMode="auto">
          <a:xfrm>
            <a:off x="6086469" y="-8371"/>
            <a:ext cx="3057525" cy="4470815"/>
          </a:xfrm>
          <a:prstGeom prst="rect">
            <a:avLst/>
          </a:prstGeom>
          <a:noFill/>
          <a:extLst>
            <a:ext uri="{909E8E84-426E-40dd-AFC4-6F175D3DCCD1}">
              <a14:hiddenFill xmlns:a14="http://schemas.microsoft.com/office/drawing/2010/main">
                <a:solidFill>
                  <a:srgbClr val="FFFFFF"/>
                </a:solidFill>
              </a14:hiddenFill>
            </a:ext>
          </a:extLst>
        </p:spPr>
      </p:pic>
      <p:sp>
        <p:nvSpPr>
          <p:cNvPr id="1035" name="Rectangle 1034">
            <a:extLst>
              <a:ext uri="{FF2B5EF4-FFF2-40B4-BE49-F238E27FC236}">
                <a16:creationId xmlns:a16="http://schemas.microsoft.com/office/drawing/2014/main" xmlns="" id="{D346B8D2-3218-41A5-B817-9ABFB108C6D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flipH="1">
            <a:off x="1" y="4462444"/>
            <a:ext cx="6086468" cy="2394056"/>
          </a:xfrm>
          <a:prstGeom prst="rect">
            <a:avLst/>
          </a:prstGeom>
          <a:gradFill>
            <a:gsLst>
              <a:gs pos="10000">
                <a:srgbClr val="000000">
                  <a:alpha val="96000"/>
                </a:srgbClr>
              </a:gs>
              <a:gs pos="100000">
                <a:schemeClr val="accent1"/>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7" name="Rectangle 1036">
            <a:extLst>
              <a:ext uri="{FF2B5EF4-FFF2-40B4-BE49-F238E27FC236}">
                <a16:creationId xmlns:a16="http://schemas.microsoft.com/office/drawing/2014/main" xmlns="" id="{88D6B9EF-FF47-487C-8B82-F9F2B9A54AD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flipH="1">
            <a:off x="-2" y="4460944"/>
            <a:ext cx="6086463" cy="2397055"/>
          </a:xfrm>
          <a:prstGeom prst="rect">
            <a:avLst/>
          </a:prstGeom>
          <a:gradFill>
            <a:gsLst>
              <a:gs pos="7000">
                <a:srgbClr val="000000">
                  <a:alpha val="49000"/>
                </a:srgbClr>
              </a:gs>
              <a:gs pos="67000">
                <a:schemeClr val="accent1">
                  <a:lumMod val="75000"/>
                  <a:alpha val="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p:cNvSpPr>
            <a:spLocks noGrp="1"/>
          </p:cNvSpPr>
          <p:nvPr>
            <p:ph type="title"/>
          </p:nvPr>
        </p:nvSpPr>
        <p:spPr>
          <a:xfrm>
            <a:off x="521804" y="4768553"/>
            <a:ext cx="5150467" cy="1115412"/>
          </a:xfrm>
        </p:spPr>
        <p:txBody>
          <a:bodyPr vert="horz" lIns="91440" tIns="45720" rIns="91440" bIns="45720" rtlCol="0" anchor="b">
            <a:normAutofit/>
          </a:bodyPr>
          <a:lstStyle/>
          <a:p>
            <a:pPr algn="l">
              <a:lnSpc>
                <a:spcPct val="90000"/>
              </a:lnSpc>
            </a:pPr>
            <a:r>
              <a:rPr lang="en-US" sz="3500" kern="1200">
                <a:solidFill>
                  <a:srgbClr val="FFFFFF"/>
                </a:solidFill>
                <a:latin typeface="+mj-lt"/>
                <a:ea typeface="+mj-ea"/>
                <a:cs typeface="+mj-cs"/>
              </a:rPr>
              <a:t>TERRE PROMISE, SEMENCIÈRE ARTISANALE</a:t>
            </a:r>
          </a:p>
        </p:txBody>
      </p:sp>
      <p:pic>
        <p:nvPicPr>
          <p:cNvPr id="4" name="Espace réservé du contenu 3"/>
          <p:cNvPicPr>
            <a:picLocks noGrp="1" noChangeAspect="1"/>
          </p:cNvPicPr>
          <p:nvPr>
            <p:ph idx="1"/>
          </p:nvPr>
        </p:nvPicPr>
        <p:blipFill rotWithShape="1">
          <a:blip r:embed="rId5" cstate="print">
            <a:extLst>
              <a:ext uri="{28A0092B-C50C-407E-A947-70E740481C1C}">
                <a14:useLocalDpi xmlns:a14="http://schemas.microsoft.com/office/drawing/2010/main" val="0"/>
              </a:ext>
            </a:extLst>
          </a:blip>
          <a:srcRect l="811" r="14258" b="-2"/>
          <a:stretch/>
        </p:blipFill>
        <p:spPr>
          <a:xfrm>
            <a:off x="6086469" y="4454317"/>
            <a:ext cx="3057525" cy="2412053"/>
          </a:xfrm>
          <a:prstGeom prst="rect">
            <a:avLst/>
          </a:prstGeom>
        </p:spPr>
      </p:pic>
    </p:spTree>
    <p:extLst>
      <p:ext uri="{BB962C8B-B14F-4D97-AF65-F5344CB8AC3E}">
        <p14:creationId xmlns:p14="http://schemas.microsoft.com/office/powerpoint/2010/main" val="37729336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xmlns="" id="{F98ED85F-DCEE-4B50-802E-71A6E3E12B0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ltGray">
          <a:xfrm>
            <a:off x="241173" y="320040"/>
            <a:ext cx="8661654" cy="6217920"/>
          </a:xfrm>
          <a:prstGeom prst="rect">
            <a:avLst/>
          </a:prstGeom>
          <a:solidFill>
            <a:schemeClr val="tx1">
              <a:lumMod val="75000"/>
              <a:lumOff val="25000"/>
            </a:schemeClr>
          </a:solidFill>
          <a:ln w="127000" cap="sq" cmpd="thinThick">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p:cNvSpPr>
            <a:spLocks noGrp="1"/>
          </p:cNvSpPr>
          <p:nvPr>
            <p:ph type="title"/>
          </p:nvPr>
        </p:nvSpPr>
        <p:spPr>
          <a:xfrm>
            <a:off x="628650" y="631825"/>
            <a:ext cx="7886700" cy="1325563"/>
          </a:xfrm>
        </p:spPr>
        <p:txBody>
          <a:bodyPr>
            <a:normAutofit/>
          </a:bodyPr>
          <a:lstStyle/>
          <a:p>
            <a:r>
              <a:rPr lang="fr-CA">
                <a:solidFill>
                  <a:schemeClr val="bg1"/>
                </a:solidFill>
              </a:rPr>
              <a:t>Références</a:t>
            </a:r>
          </a:p>
        </p:txBody>
      </p:sp>
      <p:cxnSp>
        <p:nvCxnSpPr>
          <p:cNvPr id="10" name="Straight Connector 9">
            <a:extLst>
              <a:ext uri="{FF2B5EF4-FFF2-40B4-BE49-F238E27FC236}">
                <a16:creationId xmlns:a16="http://schemas.microsoft.com/office/drawing/2014/main" xmlns="" id="{E8E35B83-1EC3-4F87-9D54-D863463351B9}"/>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a:off x="673227" y="1957388"/>
            <a:ext cx="7797546" cy="0"/>
          </a:xfrm>
          <a:prstGeom prst="line">
            <a:avLst/>
          </a:prstGeom>
          <a:ln w="22225">
            <a:solidFill>
              <a:schemeClr val="bg1"/>
            </a:solidFill>
          </a:ln>
        </p:spPr>
        <p:style>
          <a:lnRef idx="1">
            <a:schemeClr val="accent1"/>
          </a:lnRef>
          <a:fillRef idx="0">
            <a:schemeClr val="accent1"/>
          </a:fillRef>
          <a:effectRef idx="0">
            <a:schemeClr val="accent1"/>
          </a:effectRef>
          <a:fontRef idx="minor">
            <a:schemeClr val="tx1"/>
          </a:fontRef>
        </p:style>
      </p:cxnSp>
      <p:sp>
        <p:nvSpPr>
          <p:cNvPr id="3" name="Espace réservé du contenu 2"/>
          <p:cNvSpPr>
            <a:spLocks noGrp="1"/>
          </p:cNvSpPr>
          <p:nvPr>
            <p:ph idx="1"/>
          </p:nvPr>
        </p:nvSpPr>
        <p:spPr>
          <a:xfrm>
            <a:off x="628650" y="2269173"/>
            <a:ext cx="7886700" cy="3659988"/>
          </a:xfrm>
        </p:spPr>
        <p:txBody>
          <a:bodyPr>
            <a:normAutofit/>
          </a:bodyPr>
          <a:lstStyle/>
          <a:p>
            <a:pPr>
              <a:lnSpc>
                <a:spcPct val="90000"/>
              </a:lnSpc>
            </a:pPr>
            <a:r>
              <a:rPr lang="fr-CA" sz="2100">
                <a:solidFill>
                  <a:schemeClr val="bg1"/>
                </a:solidFill>
              </a:rPr>
              <a:t>Terre Promise, </a:t>
            </a:r>
            <a:r>
              <a:rPr lang="fr-CA" sz="2100" b="1">
                <a:solidFill>
                  <a:schemeClr val="bg1"/>
                </a:solidFill>
              </a:rPr>
              <a:t>www.terrepromise.ca</a:t>
            </a:r>
          </a:p>
          <a:p>
            <a:pPr>
              <a:lnSpc>
                <a:spcPct val="90000"/>
              </a:lnSpc>
            </a:pPr>
            <a:r>
              <a:rPr lang="fr-CA" sz="2100">
                <a:solidFill>
                  <a:schemeClr val="bg1"/>
                </a:solidFill>
              </a:rPr>
              <a:t>Semences du patrimoine </a:t>
            </a:r>
            <a:r>
              <a:rPr lang="fr-CA" sz="2100" b="1">
                <a:solidFill>
                  <a:schemeClr val="bg1"/>
                </a:solidFill>
              </a:rPr>
              <a:t>www.semences.ca</a:t>
            </a:r>
          </a:p>
          <a:p>
            <a:pPr>
              <a:lnSpc>
                <a:spcPct val="90000"/>
              </a:lnSpc>
            </a:pPr>
            <a:r>
              <a:rPr lang="fr-CA" sz="2100">
                <a:solidFill>
                  <a:schemeClr val="bg1"/>
                </a:solidFill>
              </a:rPr>
              <a:t>Guide de la Conservation des semences, </a:t>
            </a:r>
            <a:r>
              <a:rPr lang="fr-CA" sz="2100" b="1">
                <a:solidFill>
                  <a:schemeClr val="bg1"/>
                </a:solidFill>
              </a:rPr>
              <a:t>www.semences.ca</a:t>
            </a:r>
          </a:p>
          <a:p>
            <a:pPr>
              <a:lnSpc>
                <a:spcPct val="90000"/>
              </a:lnSpc>
            </a:pPr>
            <a:r>
              <a:rPr lang="fr-CA" sz="2100">
                <a:solidFill>
                  <a:schemeClr val="bg1"/>
                </a:solidFill>
              </a:rPr>
              <a:t>Semences buissonnières, films pédagogiques sur la production de semences, </a:t>
            </a:r>
            <a:r>
              <a:rPr lang="fr-CA" sz="2100" b="1">
                <a:solidFill>
                  <a:schemeClr val="bg1"/>
                </a:solidFill>
              </a:rPr>
              <a:t>civiqueforum.org</a:t>
            </a:r>
          </a:p>
          <a:p>
            <a:pPr>
              <a:lnSpc>
                <a:spcPct val="90000"/>
              </a:lnSpc>
            </a:pPr>
            <a:r>
              <a:rPr lang="fr-CA" sz="2100">
                <a:solidFill>
                  <a:schemeClr val="bg1"/>
                </a:solidFill>
              </a:rPr>
              <a:t>Stolen Seeds, the privatisation of Canada’s agricultural biodiversity, par Devlin Kuyek.</a:t>
            </a:r>
          </a:p>
          <a:p>
            <a:pPr>
              <a:lnSpc>
                <a:spcPct val="90000"/>
              </a:lnSpc>
            </a:pPr>
            <a:r>
              <a:rPr lang="fr-CA" sz="2100">
                <a:solidFill>
                  <a:schemeClr val="bg1"/>
                </a:solidFill>
              </a:rPr>
              <a:t>Document du MAPAQ sur La production de semences, Guide de l’agriculteur urbain.</a:t>
            </a:r>
          </a:p>
          <a:p>
            <a:pPr>
              <a:lnSpc>
                <a:spcPct val="90000"/>
              </a:lnSpc>
            </a:pPr>
            <a:r>
              <a:rPr lang="fr-CA" sz="2100">
                <a:solidFill>
                  <a:schemeClr val="bg1"/>
                </a:solidFill>
              </a:rPr>
              <a:t>Information sur les variétés ancestrales, </a:t>
            </a:r>
            <a:r>
              <a:rPr lang="fr-CA" sz="2100" b="1">
                <a:solidFill>
                  <a:schemeClr val="bg1"/>
                </a:solidFill>
              </a:rPr>
              <a:t>www.potagerdantan.com</a:t>
            </a:r>
          </a:p>
        </p:txBody>
      </p:sp>
    </p:spTree>
    <p:extLst>
      <p:ext uri="{BB962C8B-B14F-4D97-AF65-F5344CB8AC3E}">
        <p14:creationId xmlns:p14="http://schemas.microsoft.com/office/powerpoint/2010/main" val="34606960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2" descr="Les tiques - doit-on faire la prévention? - Clinique Vétérinaire Valmont">
            <a:extLst>
              <a:ext uri="{FF2B5EF4-FFF2-40B4-BE49-F238E27FC236}">
                <a16:creationId xmlns:a16="http://schemas.microsoft.com/office/drawing/2014/main" xmlns="" id="{A5B55EF3-881C-D4F0-45B4-4C59807002BC}"/>
              </a:ext>
            </a:extLst>
          </p:cNvPr>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l="333" r="-2" b="-2"/>
          <a:stretch/>
        </p:blipFill>
        <p:spPr bwMode="auto">
          <a:xfrm>
            <a:off x="20" y="10"/>
            <a:ext cx="9143980" cy="6857990"/>
          </a:xfrm>
          <a:prstGeom prst="rect">
            <a:avLst/>
          </a:prstGeom>
          <a:noFill/>
          <a:extLst>
            <a:ext uri="{909E8E84-426E-40dd-AFC4-6F175D3DCCD1}">
              <a14:hiddenFill xmlns:a14="http://schemas.microsoft.com/office/drawing/2010/main">
                <a:solidFill>
                  <a:srgbClr val="FFFFFF"/>
                </a:solidFill>
              </a14:hiddenFill>
            </a:ext>
          </a:extLst>
        </p:spPr>
      </p:pic>
      <p:sp>
        <p:nvSpPr>
          <p:cNvPr id="1031" name="Rectangle 1030">
            <a:extLst>
              <a:ext uri="{FF2B5EF4-FFF2-40B4-BE49-F238E27FC236}">
                <a16:creationId xmlns:a16="http://schemas.microsoft.com/office/drawing/2014/main" xmlns="" id="{37C89E4B-3C9F-44B9-8B86-D9E3D112D8E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5320142"/>
            <a:ext cx="9144000" cy="736551"/>
          </a:xfrm>
          <a:prstGeom prst="rect">
            <a:avLst/>
          </a:prstGeom>
          <a:solidFill>
            <a:schemeClr val="bg1">
              <a:alpha val="9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xmlns="" id="{DA9D4C15-1021-443F-779E-2EAD22E4B980}"/>
              </a:ext>
            </a:extLst>
          </p:cNvPr>
          <p:cNvSpPr>
            <a:spLocks noGrp="1"/>
          </p:cNvSpPr>
          <p:nvPr>
            <p:ph type="title"/>
          </p:nvPr>
        </p:nvSpPr>
        <p:spPr>
          <a:xfrm>
            <a:off x="392906" y="5317240"/>
            <a:ext cx="8408194" cy="744836"/>
          </a:xfrm>
        </p:spPr>
        <p:txBody>
          <a:bodyPr vert="horz" lIns="91440" tIns="45720" rIns="91440" bIns="45720" rtlCol="0" anchor="ctr">
            <a:normAutofit/>
          </a:bodyPr>
          <a:lstStyle/>
          <a:p>
            <a:pPr>
              <a:lnSpc>
                <a:spcPct val="90000"/>
              </a:lnSpc>
            </a:pPr>
            <a:r>
              <a:rPr lang="en-US" sz="3100">
                <a:solidFill>
                  <a:schemeClr val="tx1">
                    <a:lumMod val="85000"/>
                    <a:lumOff val="15000"/>
                  </a:schemeClr>
                </a:solidFill>
              </a:rPr>
              <a:t>Les tiques… </a:t>
            </a:r>
          </a:p>
        </p:txBody>
      </p:sp>
      <p:cxnSp>
        <p:nvCxnSpPr>
          <p:cNvPr id="1033" name="Straight Connector 1032">
            <a:extLst>
              <a:ext uri="{FF2B5EF4-FFF2-40B4-BE49-F238E27FC236}">
                <a16:creationId xmlns:a16="http://schemas.microsoft.com/office/drawing/2014/main" xmlns="" id="{AA2EAA10-076F-46BD-8F0F-B9A2FB77A85C}"/>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a:off x="0" y="5241983"/>
            <a:ext cx="9144000" cy="0"/>
          </a:xfrm>
          <a:prstGeom prst="line">
            <a:avLst/>
          </a:prstGeom>
          <a:ln w="41275">
            <a:solidFill>
              <a:schemeClr val="bg1">
                <a:alpha val="90000"/>
              </a:schemeClr>
            </a:solidFill>
          </a:ln>
        </p:spPr>
        <p:style>
          <a:lnRef idx="1">
            <a:schemeClr val="accent1"/>
          </a:lnRef>
          <a:fillRef idx="0">
            <a:schemeClr val="accent1"/>
          </a:fillRef>
          <a:effectRef idx="0">
            <a:schemeClr val="accent1"/>
          </a:effectRef>
          <a:fontRef idx="minor">
            <a:schemeClr val="tx1"/>
          </a:fontRef>
        </p:style>
      </p:cxnSp>
      <p:cxnSp>
        <p:nvCxnSpPr>
          <p:cNvPr id="1035" name="Straight Connector 1034">
            <a:extLst>
              <a:ext uri="{FF2B5EF4-FFF2-40B4-BE49-F238E27FC236}">
                <a16:creationId xmlns:a16="http://schemas.microsoft.com/office/drawing/2014/main" xmlns="" id="{D891E407-403B-4764-86C9-33A56D3BCAA3}"/>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a:off x="0" y="6134852"/>
            <a:ext cx="9144000" cy="0"/>
          </a:xfrm>
          <a:prstGeom prst="line">
            <a:avLst/>
          </a:prstGeom>
          <a:ln w="41275">
            <a:solidFill>
              <a:schemeClr val="bg1">
                <a:alpha val="9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032985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0" y="2852936"/>
            <a:ext cx="5552019" cy="3181684"/>
          </a:xfrm>
        </p:spPr>
        <p:txBody>
          <a:bodyPr anchor="t">
            <a:normAutofit/>
          </a:bodyPr>
          <a:lstStyle/>
          <a:p>
            <a:pPr marL="0" indent="0" fontAlgn="auto">
              <a:spcAft>
                <a:spcPts val="0"/>
              </a:spcAft>
              <a:buFont typeface="Arial" pitchFamily="34" charset="0"/>
              <a:buNone/>
              <a:defRPr/>
            </a:pPr>
            <a:r>
              <a:rPr lang="fr-CA" sz="6000" dirty="0"/>
              <a:t>Des questions?</a:t>
            </a:r>
          </a:p>
        </p:txBody>
      </p:sp>
      <p:sp>
        <p:nvSpPr>
          <p:cNvPr id="9" name="Freeform: Shape 8">
            <a:extLst>
              <a:ext uri="{FF2B5EF4-FFF2-40B4-BE49-F238E27FC236}">
                <a16:creationId xmlns:a16="http://schemas.microsoft.com/office/drawing/2014/main" xmlns="" id="{4F74D28C-3268-4E35-8EE1-D92CB4A85A7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4514413" y="0"/>
            <a:ext cx="4629587" cy="6858000"/>
          </a:xfrm>
          <a:custGeom>
            <a:avLst/>
            <a:gdLst>
              <a:gd name="connsiteX0" fmla="*/ 6172782 w 6172782"/>
              <a:gd name="connsiteY0" fmla="*/ 0 h 6858000"/>
              <a:gd name="connsiteX1" fmla="*/ 69075 w 6172782"/>
              <a:gd name="connsiteY1" fmla="*/ 0 h 6858000"/>
              <a:gd name="connsiteX2" fmla="*/ 35131 w 6172782"/>
              <a:gd name="connsiteY2" fmla="*/ 267128 h 6858000"/>
              <a:gd name="connsiteX3" fmla="*/ 0 w 6172782"/>
              <a:gd name="connsiteY3" fmla="*/ 962845 h 6858000"/>
              <a:gd name="connsiteX4" fmla="*/ 3276103 w 6172782"/>
              <a:gd name="connsiteY4" fmla="*/ 6782205 h 6858000"/>
              <a:gd name="connsiteX5" fmla="*/ 3407923 w 6172782"/>
              <a:gd name="connsiteY5" fmla="*/ 6858000 h 6858000"/>
              <a:gd name="connsiteX6" fmla="*/ 6172782 w 6172782"/>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172782" h="6858000">
                <a:moveTo>
                  <a:pt x="6172782" y="0"/>
                </a:moveTo>
                <a:lnTo>
                  <a:pt x="69075" y="0"/>
                </a:lnTo>
                <a:lnTo>
                  <a:pt x="35131" y="267128"/>
                </a:lnTo>
                <a:cubicBezTo>
                  <a:pt x="11901" y="495874"/>
                  <a:pt x="0" y="727970"/>
                  <a:pt x="0" y="962845"/>
                </a:cubicBezTo>
                <a:cubicBezTo>
                  <a:pt x="0" y="3429034"/>
                  <a:pt x="1312002" y="5588789"/>
                  <a:pt x="3276103" y="6782205"/>
                </a:cubicBezTo>
                <a:lnTo>
                  <a:pt x="3407923" y="6858000"/>
                </a:lnTo>
                <a:lnTo>
                  <a:pt x="6172782" y="6858000"/>
                </a:ln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Freeform: Shape 10">
            <a:extLst>
              <a:ext uri="{FF2B5EF4-FFF2-40B4-BE49-F238E27FC236}">
                <a16:creationId xmlns:a16="http://schemas.microsoft.com/office/drawing/2014/main" xmlns="" id="{58D44E42-C462-4105-BC86-FE75B4E3C4A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4625884" y="0"/>
            <a:ext cx="4518116" cy="6858000"/>
          </a:xfrm>
          <a:custGeom>
            <a:avLst/>
            <a:gdLst>
              <a:gd name="connsiteX0" fmla="*/ 70374 w 6024154"/>
              <a:gd name="connsiteY0" fmla="*/ 0 h 6858000"/>
              <a:gd name="connsiteX1" fmla="*/ 6024154 w 6024154"/>
              <a:gd name="connsiteY1" fmla="*/ 0 h 6858000"/>
              <a:gd name="connsiteX2" fmla="*/ 6024154 w 6024154"/>
              <a:gd name="connsiteY2" fmla="*/ 6858000 h 6858000"/>
              <a:gd name="connsiteX3" fmla="*/ 3587167 w 6024154"/>
              <a:gd name="connsiteY3" fmla="*/ 6858000 h 6858000"/>
              <a:gd name="connsiteX4" fmla="*/ 3474220 w 6024154"/>
              <a:gd name="connsiteY4" fmla="*/ 6800152 h 6858000"/>
              <a:gd name="connsiteX5" fmla="*/ 0 w 6024154"/>
              <a:gd name="connsiteY5" fmla="*/ 962844 h 6858000"/>
              <a:gd name="connsiteX6" fmla="*/ 34274 w 6024154"/>
              <a:gd name="connsiteY6" fmla="*/ 284091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24154" h="6858000">
                <a:moveTo>
                  <a:pt x="70374" y="0"/>
                </a:moveTo>
                <a:lnTo>
                  <a:pt x="6024154" y="0"/>
                </a:lnTo>
                <a:lnTo>
                  <a:pt x="6024154" y="6858000"/>
                </a:lnTo>
                <a:lnTo>
                  <a:pt x="3587167" y="6858000"/>
                </a:lnTo>
                <a:lnTo>
                  <a:pt x="3474220" y="6800152"/>
                </a:lnTo>
                <a:cubicBezTo>
                  <a:pt x="1404818" y="5675986"/>
                  <a:pt x="0" y="3483472"/>
                  <a:pt x="0" y="962844"/>
                </a:cubicBezTo>
                <a:cubicBezTo>
                  <a:pt x="0" y="733696"/>
                  <a:pt x="11610" y="507260"/>
                  <a:pt x="34274" y="284091"/>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 name="Imag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850731" y="1146009"/>
            <a:ext cx="3078956" cy="3100190"/>
          </a:xfrm>
          <a:prstGeom prst="rect">
            <a:avLst/>
          </a:prstGeom>
        </p:spPr>
      </p:pic>
      <p:sp>
        <p:nvSpPr>
          <p:cNvPr id="5" name="ZoneTexte 1">
            <a:extLst>
              <a:ext uri="{FF2B5EF4-FFF2-40B4-BE49-F238E27FC236}">
                <a16:creationId xmlns:a16="http://schemas.microsoft.com/office/drawing/2014/main" xmlns="" id="{10B1C192-B8D2-1038-CD84-314204A931B1}"/>
              </a:ext>
            </a:extLst>
          </p:cNvPr>
          <p:cNvSpPr txBox="1"/>
          <p:nvPr/>
        </p:nvSpPr>
        <p:spPr>
          <a:xfrm>
            <a:off x="32565" y="3789040"/>
            <a:ext cx="4752528" cy="1631216"/>
          </a:xfrm>
          <a:prstGeom prst="rect">
            <a:avLst/>
          </a:prstGeom>
          <a:noFill/>
        </p:spPr>
        <p:txBody>
          <a:bodyPr wrap="square" rtlCol="0">
            <a:spAutoFit/>
          </a:bodyPr>
          <a:lstStyle/>
          <a:p>
            <a:pPr algn="ctr"/>
            <a:r>
              <a:rPr lang="fr-CA" sz="3200" dirty="0"/>
              <a:t>www.terrepromise.ca</a:t>
            </a:r>
          </a:p>
          <a:p>
            <a:pPr algn="ctr"/>
            <a:r>
              <a:rPr lang="fr-CA" sz="3200" dirty="0"/>
              <a:t>info@terrepromise.ca</a:t>
            </a:r>
          </a:p>
          <a:p>
            <a:endParaRPr lang="fr-CA" dirty="0"/>
          </a:p>
          <a:p>
            <a:endParaRPr lang="fr-CA" dirty="0"/>
          </a:p>
        </p:txBody>
      </p:sp>
    </p:spTree>
    <p:extLst>
      <p:ext uri="{BB962C8B-B14F-4D97-AF65-F5344CB8AC3E}">
        <p14:creationId xmlns:p14="http://schemas.microsoft.com/office/powerpoint/2010/main" val="248041268"/>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Titre 1"/>
          <p:cNvSpPr>
            <a:spLocks noGrp="1"/>
          </p:cNvSpPr>
          <p:nvPr>
            <p:ph type="title"/>
          </p:nvPr>
        </p:nvSpPr>
        <p:spPr>
          <a:xfrm>
            <a:off x="276225" y="188640"/>
            <a:ext cx="8591550" cy="792435"/>
          </a:xfrm>
        </p:spPr>
        <p:txBody>
          <a:bodyPr>
            <a:normAutofit/>
          </a:bodyPr>
          <a:lstStyle/>
          <a:p>
            <a:r>
              <a:rPr lang="fr-CA"/>
              <a:t>Depuis le début des années 1900</a:t>
            </a:r>
          </a:p>
        </p:txBody>
      </p:sp>
      <p:sp>
        <p:nvSpPr>
          <p:cNvPr id="15364" name="Text Box 18"/>
          <p:cNvSpPr txBox="1">
            <a:spLocks noChangeArrowheads="1"/>
          </p:cNvSpPr>
          <p:nvPr/>
        </p:nvSpPr>
        <p:spPr bwMode="auto">
          <a:xfrm>
            <a:off x="550228" y="1116906"/>
            <a:ext cx="2001167" cy="367878"/>
          </a:xfrm>
          <a:prstGeom prst="rect">
            <a:avLst/>
          </a:prstGeom>
          <a:noFill/>
          <a:ln w="9525">
            <a:noFill/>
            <a:miter lim="800000"/>
            <a:headEnd/>
            <a:tailEnd/>
          </a:ln>
        </p:spPr>
        <p:txBody>
          <a:bodyPr wrap="none" lIns="90000" tIns="45000" rIns="90000" bIns="45000">
            <a:spAutoFit/>
          </a:bodyPr>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a:solidFill>
                  <a:srgbClr val="0000FF"/>
                </a:solidFill>
              </a:rPr>
              <a:t>Bien </a:t>
            </a:r>
            <a:r>
              <a:rPr lang="en-GB">
                <a:solidFill>
                  <a:srgbClr val="0000FF"/>
                </a:solidFill>
                <a:latin typeface="Verdana" pitchFamily="34" charset="0"/>
              </a:rPr>
              <a:t>conservées</a:t>
            </a:r>
          </a:p>
        </p:txBody>
      </p:sp>
      <p:grpSp>
        <p:nvGrpSpPr>
          <p:cNvPr id="15365" name="Group 4"/>
          <p:cNvGrpSpPr>
            <a:grpSpLocks/>
          </p:cNvGrpSpPr>
          <p:nvPr/>
        </p:nvGrpSpPr>
        <p:grpSpPr bwMode="auto">
          <a:xfrm>
            <a:off x="5380038" y="1330896"/>
            <a:ext cx="2085975" cy="2170112"/>
            <a:chOff x="3389" y="822"/>
            <a:chExt cx="1314" cy="1367"/>
          </a:xfrm>
        </p:grpSpPr>
        <p:sp>
          <p:nvSpPr>
            <p:cNvPr id="8" name="AutoShape 6"/>
            <p:cNvSpPr>
              <a:spLocks noChangeArrowheads="1"/>
            </p:cNvSpPr>
            <p:nvPr/>
          </p:nvSpPr>
          <p:spPr bwMode="auto">
            <a:xfrm>
              <a:off x="3395" y="881"/>
              <a:ext cx="1308" cy="1308"/>
            </a:xfrm>
            <a:custGeom>
              <a:avLst/>
              <a:gdLst>
                <a:gd name="T0" fmla="*/ 40 w 21600"/>
                <a:gd name="T1" fmla="*/ 0 h 21600"/>
                <a:gd name="T2" fmla="*/ 79 w 21600"/>
                <a:gd name="T3" fmla="*/ 40 h 21600"/>
                <a:gd name="T4" fmla="*/ 40 w 21600"/>
                <a:gd name="T5" fmla="*/ 79 h 21600"/>
                <a:gd name="T6" fmla="*/ 0 w 21600"/>
                <a:gd name="T7" fmla="*/ 40 h 21600"/>
                <a:gd name="T8" fmla="*/ 17 w 21600"/>
                <a:gd name="T9" fmla="*/ 7 h 21600"/>
                <a:gd name="T10" fmla="*/ 40 w 21600"/>
                <a:gd name="T11" fmla="*/ 40 h 21600"/>
                <a:gd name="T12" fmla="*/ 0 60000 65536"/>
                <a:gd name="T13" fmla="*/ 0 60000 65536"/>
                <a:gd name="T14" fmla="*/ 0 60000 65536"/>
                <a:gd name="T15" fmla="*/ 0 60000 65536"/>
                <a:gd name="T16" fmla="*/ 0 60000 65536"/>
                <a:gd name="T17" fmla="*/ 0 60000 65536"/>
                <a:gd name="T18" fmla="*/ 3171 w 21600"/>
                <a:gd name="T19" fmla="*/ 3171 h 21600"/>
                <a:gd name="T20" fmla="*/ 18429 w 21600"/>
                <a:gd name="T21" fmla="*/ 18429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10817" y="0"/>
                  </a:moveTo>
                  <a:cubicBezTo>
                    <a:pt x="16775" y="9"/>
                    <a:pt x="21600" y="4842"/>
                    <a:pt x="21600" y="10800"/>
                  </a:cubicBezTo>
                  <a:cubicBezTo>
                    <a:pt x="21600" y="16764"/>
                    <a:pt x="16764" y="21600"/>
                    <a:pt x="10800" y="21600"/>
                  </a:cubicBezTo>
                  <a:cubicBezTo>
                    <a:pt x="4835" y="21600"/>
                    <a:pt x="0" y="16764"/>
                    <a:pt x="0" y="10800"/>
                  </a:cubicBezTo>
                  <a:cubicBezTo>
                    <a:pt x="-1" y="7219"/>
                    <a:pt x="1774" y="3872"/>
                    <a:pt x="4737" y="1862"/>
                  </a:cubicBezTo>
                  <a:lnTo>
                    <a:pt x="10800" y="10800"/>
                  </a:lnTo>
                  <a:close/>
                </a:path>
              </a:pathLst>
            </a:custGeom>
            <a:solidFill>
              <a:srgbClr val="33CC66"/>
            </a:solidFill>
            <a:ln w="9525">
              <a:solidFill>
                <a:srgbClr val="000000"/>
              </a:solidFill>
              <a:round/>
              <a:headEnd/>
              <a:tailEnd/>
            </a:ln>
            <a:effectLst>
              <a:outerShdw blurRad="76200" dir="18900000" sy="23000" kx="-1200000" algn="bl" rotWithShape="0">
                <a:prstClr val="black">
                  <a:alpha val="20000"/>
                </a:prstClr>
              </a:outerShdw>
            </a:effectLst>
          </p:spPr>
          <p:txBody>
            <a:bodyPr wrap="none" anchor="ctr"/>
            <a:lstStyle/>
            <a:p>
              <a:pPr fontAlgn="auto">
                <a:spcBef>
                  <a:spcPts val="0"/>
                </a:spcBef>
                <a:spcAft>
                  <a:spcPts val="0"/>
                </a:spcAft>
                <a:defRPr/>
              </a:pPr>
              <a:endParaRPr lang="fr-FR">
                <a:latin typeface="+mn-lt"/>
              </a:endParaRPr>
            </a:p>
          </p:txBody>
        </p:sp>
        <p:sp>
          <p:nvSpPr>
            <p:cNvPr id="15377" name="AutoShape 7"/>
            <p:cNvSpPr>
              <a:spLocks noChangeArrowheads="1"/>
            </p:cNvSpPr>
            <p:nvPr/>
          </p:nvSpPr>
          <p:spPr bwMode="auto">
            <a:xfrm>
              <a:off x="3389" y="822"/>
              <a:ext cx="1286" cy="1286"/>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3158 w 21600"/>
                <a:gd name="T10" fmla="*/ 3158 h 21600"/>
                <a:gd name="T11" fmla="*/ 18442 w 21600"/>
                <a:gd name="T12" fmla="*/ 18442 h 21600"/>
              </a:gdLst>
              <a:ahLst/>
              <a:cxnLst>
                <a:cxn ang="T6">
                  <a:pos x="T0" y="T1"/>
                </a:cxn>
                <a:cxn ang="T7">
                  <a:pos x="T2" y="T3"/>
                </a:cxn>
                <a:cxn ang="T8">
                  <a:pos x="T4" y="T5"/>
                </a:cxn>
              </a:cxnLst>
              <a:rect l="T9" t="T10" r="T11" b="T12"/>
              <a:pathLst>
                <a:path w="21600" h="21600">
                  <a:moveTo>
                    <a:pt x="4685" y="1897"/>
                  </a:moveTo>
                  <a:cubicBezTo>
                    <a:pt x="6483" y="662"/>
                    <a:pt x="8613" y="1"/>
                    <a:pt x="10795" y="0"/>
                  </a:cubicBezTo>
                  <a:lnTo>
                    <a:pt x="10800" y="10800"/>
                  </a:lnTo>
                  <a:lnTo>
                    <a:pt x="4685" y="1897"/>
                  </a:lnTo>
                  <a:close/>
                </a:path>
              </a:pathLst>
            </a:custGeom>
            <a:solidFill>
              <a:srgbClr val="008000"/>
            </a:solidFill>
            <a:ln w="9525">
              <a:solidFill>
                <a:srgbClr val="000000"/>
              </a:solidFill>
              <a:round/>
              <a:headEnd/>
              <a:tailEnd/>
            </a:ln>
          </p:spPr>
          <p:txBody>
            <a:bodyPr wrap="none" anchor="ctr"/>
            <a:lstStyle/>
            <a:p>
              <a:endParaRPr lang="fr-FR"/>
            </a:p>
          </p:txBody>
        </p:sp>
      </p:grpSp>
      <p:sp>
        <p:nvSpPr>
          <p:cNvPr id="15366" name="Text Box 8"/>
          <p:cNvSpPr txBox="1">
            <a:spLocks noChangeArrowheads="1"/>
          </p:cNvSpPr>
          <p:nvPr/>
        </p:nvSpPr>
        <p:spPr bwMode="auto">
          <a:xfrm>
            <a:off x="3894053" y="1161001"/>
            <a:ext cx="1662112" cy="521766"/>
          </a:xfrm>
          <a:prstGeom prst="rect">
            <a:avLst/>
          </a:prstGeom>
          <a:noFill/>
          <a:ln w="9525">
            <a:noFill/>
            <a:miter lim="800000"/>
            <a:headEnd/>
            <a:tailEnd/>
          </a:ln>
        </p:spPr>
        <p:txBody>
          <a:bodyPr lIns="90000" tIns="45000" rIns="90000" bIns="45000">
            <a:spAutoFit/>
          </a:bodyPr>
          <a:lstStyle/>
          <a:p>
            <a:pPr algn="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1400" err="1">
                <a:solidFill>
                  <a:srgbClr val="000000"/>
                </a:solidFill>
                <a:latin typeface="Verdana" pitchFamily="34" charset="0"/>
              </a:rPr>
              <a:t>Variétés</a:t>
            </a:r>
            <a:r>
              <a:rPr lang="en-GB" sz="1400">
                <a:solidFill>
                  <a:srgbClr val="000000"/>
                </a:solidFill>
                <a:latin typeface="Verdana" pitchFamily="34" charset="0"/>
              </a:rPr>
              <a:t> commercialisées</a:t>
            </a:r>
          </a:p>
        </p:txBody>
      </p:sp>
      <p:grpSp>
        <p:nvGrpSpPr>
          <p:cNvPr id="4" name="Groupe 3"/>
          <p:cNvGrpSpPr/>
          <p:nvPr/>
        </p:nvGrpSpPr>
        <p:grpSpPr>
          <a:xfrm>
            <a:off x="363538" y="1606550"/>
            <a:ext cx="3786187" cy="3794125"/>
            <a:chOff x="363538" y="1606550"/>
            <a:chExt cx="3786187" cy="3794125"/>
          </a:xfrm>
        </p:grpSpPr>
        <p:grpSp>
          <p:nvGrpSpPr>
            <p:cNvPr id="3" name="Groupe 2"/>
            <p:cNvGrpSpPr/>
            <p:nvPr/>
          </p:nvGrpSpPr>
          <p:grpSpPr>
            <a:xfrm>
              <a:off x="363538" y="1606550"/>
              <a:ext cx="3786187" cy="3794125"/>
              <a:chOff x="363538" y="1606550"/>
              <a:chExt cx="3786187" cy="3794125"/>
            </a:xfrm>
          </p:grpSpPr>
          <p:sp>
            <p:nvSpPr>
              <p:cNvPr id="15362" name="AutoShape 11"/>
              <p:cNvSpPr>
                <a:spLocks noChangeArrowheads="1"/>
              </p:cNvSpPr>
              <p:nvPr/>
            </p:nvSpPr>
            <p:spPr bwMode="auto">
              <a:xfrm>
                <a:off x="409575" y="1652588"/>
                <a:ext cx="3698875" cy="3552825"/>
              </a:xfrm>
              <a:custGeom>
                <a:avLst/>
                <a:gdLst>
                  <a:gd name="T0" fmla="*/ 2147483647 w 21600"/>
                  <a:gd name="T1" fmla="*/ 0 h 21600"/>
                  <a:gd name="T2" fmla="*/ 2147483647 w 21600"/>
                  <a:gd name="T3" fmla="*/ 2147483647 h 21600"/>
                  <a:gd name="T4" fmla="*/ 2147483647 w 21600"/>
                  <a:gd name="T5" fmla="*/ 2147483647 h 21600"/>
                  <a:gd name="T6" fmla="*/ 0 60000 65536"/>
                  <a:gd name="T7" fmla="*/ 0 60000 65536"/>
                  <a:gd name="T8" fmla="*/ 0 60000 65536"/>
                  <a:gd name="T9" fmla="*/ 3163 w 21600"/>
                  <a:gd name="T10" fmla="*/ 3163 h 21600"/>
                  <a:gd name="T11" fmla="*/ 18437 w 21600"/>
                  <a:gd name="T12" fmla="*/ 18437 h 21600"/>
                </a:gdLst>
                <a:ahLst/>
                <a:cxnLst>
                  <a:cxn ang="T6">
                    <a:pos x="T0" y="T1"/>
                  </a:cxn>
                  <a:cxn ang="T7">
                    <a:pos x="T2" y="T3"/>
                  </a:cxn>
                  <a:cxn ang="T8">
                    <a:pos x="T4" y="T5"/>
                  </a:cxn>
                </a:cxnLst>
                <a:rect l="T9" t="T10" r="T11" b="T12"/>
                <a:pathLst>
                  <a:path w="21600" h="21600">
                    <a:moveTo>
                      <a:pt x="10856" y="0"/>
                    </a:moveTo>
                    <a:cubicBezTo>
                      <a:pt x="11408" y="3"/>
                      <a:pt x="11959" y="48"/>
                      <a:pt x="12503" y="135"/>
                    </a:cubicBezTo>
                    <a:lnTo>
                      <a:pt x="10800" y="10800"/>
                    </a:lnTo>
                    <a:lnTo>
                      <a:pt x="10856" y="0"/>
                    </a:lnTo>
                    <a:close/>
                  </a:path>
                </a:pathLst>
              </a:custGeom>
              <a:solidFill>
                <a:srgbClr val="008000"/>
              </a:solidFill>
              <a:ln w="9525">
                <a:solidFill>
                  <a:srgbClr val="000000"/>
                </a:solidFill>
                <a:round/>
                <a:headEnd/>
                <a:tailEnd/>
              </a:ln>
            </p:spPr>
            <p:txBody>
              <a:bodyPr wrap="none" anchor="ctr"/>
              <a:lstStyle/>
              <a:p>
                <a:endParaRPr lang="fr-FR"/>
              </a:p>
            </p:txBody>
          </p:sp>
          <p:sp>
            <p:nvSpPr>
              <p:cNvPr id="5" name="AutoShape 12"/>
              <p:cNvSpPr>
                <a:spLocks noChangeArrowheads="1"/>
              </p:cNvSpPr>
              <p:nvPr/>
            </p:nvSpPr>
            <p:spPr bwMode="auto">
              <a:xfrm>
                <a:off x="363538" y="1665288"/>
                <a:ext cx="3735387" cy="3735387"/>
              </a:xfrm>
              <a:custGeom>
                <a:avLst/>
                <a:gdLst>
                  <a:gd name="T0" fmla="*/ 645947616 w 21600"/>
                  <a:gd name="T1" fmla="*/ 323317775 h 21600"/>
                  <a:gd name="T2" fmla="*/ 322988853 w 21600"/>
                  <a:gd name="T3" fmla="*/ 645977361 h 21600"/>
                  <a:gd name="T4" fmla="*/ 0 w 21600"/>
                  <a:gd name="T5" fmla="*/ 322988853 h 21600"/>
                  <a:gd name="T6" fmla="*/ 319788873 w 21600"/>
                  <a:gd name="T7" fmla="*/ 0 h 21600"/>
                  <a:gd name="T8" fmla="*/ 322988853 w 21600"/>
                  <a:gd name="T9" fmla="*/ 322988853 h 21600"/>
                  <a:gd name="T10" fmla="*/ 0 60000 65536"/>
                  <a:gd name="T11" fmla="*/ 0 60000 65536"/>
                  <a:gd name="T12" fmla="*/ 0 60000 65536"/>
                  <a:gd name="T13" fmla="*/ 0 60000 65536"/>
                  <a:gd name="T14" fmla="*/ 0 60000 65536"/>
                  <a:gd name="T15" fmla="*/ 3163 w 21600"/>
                  <a:gd name="T16" fmla="*/ 3163 h 21600"/>
                  <a:gd name="T17" fmla="*/ 18437 w 21600"/>
                  <a:gd name="T18" fmla="*/ 18437 h 21600"/>
                </a:gdLst>
                <a:ahLst/>
                <a:cxnLst>
                  <a:cxn ang="T10">
                    <a:pos x="T0" y="T1"/>
                  </a:cxn>
                  <a:cxn ang="T11">
                    <a:pos x="T2" y="T3"/>
                  </a:cxn>
                  <a:cxn ang="T12">
                    <a:pos x="T4" y="T5"/>
                  </a:cxn>
                  <a:cxn ang="T13">
                    <a:pos x="T6" y="T7"/>
                  </a:cxn>
                  <a:cxn ang="T14">
                    <a:pos x="T8" y="T9"/>
                  </a:cxn>
                </a:cxnLst>
                <a:rect l="T15" t="T16" r="T17" b="T18"/>
                <a:pathLst>
                  <a:path w="21600" h="21600">
                    <a:moveTo>
                      <a:pt x="21599" y="10811"/>
                    </a:moveTo>
                    <a:cubicBezTo>
                      <a:pt x="21593" y="16771"/>
                      <a:pt x="16760" y="21599"/>
                      <a:pt x="10800" y="21600"/>
                    </a:cubicBezTo>
                    <a:cubicBezTo>
                      <a:pt x="4835" y="21600"/>
                      <a:pt x="0" y="16764"/>
                      <a:pt x="0" y="10800"/>
                    </a:cubicBezTo>
                    <a:cubicBezTo>
                      <a:pt x="-1" y="4877"/>
                      <a:pt x="4770" y="59"/>
                      <a:pt x="10693" y="0"/>
                    </a:cubicBezTo>
                    <a:lnTo>
                      <a:pt x="10800" y="10800"/>
                    </a:lnTo>
                    <a:close/>
                  </a:path>
                </a:pathLst>
              </a:custGeom>
              <a:solidFill>
                <a:srgbClr val="800000"/>
              </a:solidFill>
              <a:ln w="9525">
                <a:solidFill>
                  <a:srgbClr val="000000"/>
                </a:solidFill>
                <a:round/>
                <a:headEnd/>
                <a:tailEnd/>
              </a:ln>
              <a:effectLst>
                <a:outerShdw blurRad="76200" dir="18900000" sy="23000" kx="-1200000" algn="bl" rotWithShape="0">
                  <a:prstClr val="black">
                    <a:alpha val="20000"/>
                  </a:prstClr>
                </a:outerShdw>
              </a:effectLst>
            </p:spPr>
            <p:txBody>
              <a:bodyPr wrap="none" anchor="ctr"/>
              <a:lstStyle/>
              <a:p>
                <a:pPr fontAlgn="auto">
                  <a:spcBef>
                    <a:spcPts val="0"/>
                  </a:spcBef>
                  <a:spcAft>
                    <a:spcPts val="0"/>
                  </a:spcAft>
                  <a:defRPr/>
                </a:pPr>
                <a:endParaRPr lang="fr-FR">
                  <a:latin typeface="+mn-lt"/>
                </a:endParaRPr>
              </a:p>
            </p:txBody>
          </p:sp>
          <p:sp>
            <p:nvSpPr>
              <p:cNvPr id="15372" name="AutoShape 10"/>
              <p:cNvSpPr>
                <a:spLocks noChangeArrowheads="1"/>
              </p:cNvSpPr>
              <p:nvPr/>
            </p:nvSpPr>
            <p:spPr bwMode="auto">
              <a:xfrm>
                <a:off x="468313" y="1606550"/>
                <a:ext cx="3681412" cy="3767138"/>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2147483647 h 21600"/>
                  <a:gd name="T8" fmla="*/ 0 60000 65536"/>
                  <a:gd name="T9" fmla="*/ 0 60000 65536"/>
                  <a:gd name="T10" fmla="*/ 0 60000 65536"/>
                  <a:gd name="T11" fmla="*/ 0 60000 65536"/>
                  <a:gd name="T12" fmla="*/ 3163 w 21600"/>
                  <a:gd name="T13" fmla="*/ 3163 h 21600"/>
                  <a:gd name="T14" fmla="*/ 18437 w 21600"/>
                  <a:gd name="T15" fmla="*/ 18437 h 21600"/>
                </a:gdLst>
                <a:ahLst/>
                <a:cxnLst>
                  <a:cxn ang="T8">
                    <a:pos x="T0" y="T1"/>
                  </a:cxn>
                  <a:cxn ang="T9">
                    <a:pos x="T2" y="T3"/>
                  </a:cxn>
                  <a:cxn ang="T10">
                    <a:pos x="T4" y="T5"/>
                  </a:cxn>
                  <a:cxn ang="T11">
                    <a:pos x="T6" y="T7"/>
                  </a:cxn>
                </a:cxnLst>
                <a:rect l="T12" t="T13" r="T14" b="T15"/>
                <a:pathLst>
                  <a:path w="21600" h="21600">
                    <a:moveTo>
                      <a:pt x="12720" y="172"/>
                    </a:moveTo>
                    <a:cubicBezTo>
                      <a:pt x="17861" y="1101"/>
                      <a:pt x="21600" y="5576"/>
                      <a:pt x="21600" y="10800"/>
                    </a:cubicBezTo>
                    <a:cubicBezTo>
                      <a:pt x="21600" y="10803"/>
                      <a:pt x="21599" y="10806"/>
                      <a:pt x="21599" y="10809"/>
                    </a:cubicBezTo>
                    <a:lnTo>
                      <a:pt x="10800" y="10800"/>
                    </a:lnTo>
                    <a:lnTo>
                      <a:pt x="12720" y="172"/>
                    </a:lnTo>
                    <a:close/>
                  </a:path>
                </a:pathLst>
              </a:custGeom>
              <a:solidFill>
                <a:srgbClr val="33CC66"/>
              </a:solidFill>
              <a:ln w="9525">
                <a:solidFill>
                  <a:srgbClr val="000000"/>
                </a:solidFill>
                <a:round/>
                <a:headEnd/>
                <a:tailEnd/>
              </a:ln>
            </p:spPr>
            <p:txBody>
              <a:bodyPr wrap="none" anchor="ctr"/>
              <a:lstStyle/>
              <a:p>
                <a:endParaRPr lang="fr-FR"/>
              </a:p>
            </p:txBody>
          </p:sp>
        </p:grpSp>
        <p:sp>
          <p:nvSpPr>
            <p:cNvPr id="15375" name="AutoShape 17"/>
            <p:cNvSpPr>
              <a:spLocks noChangeArrowheads="1"/>
            </p:cNvSpPr>
            <p:nvPr/>
          </p:nvSpPr>
          <p:spPr bwMode="auto">
            <a:xfrm>
              <a:off x="395288" y="1638300"/>
              <a:ext cx="3735387" cy="3735388"/>
            </a:xfrm>
            <a:custGeom>
              <a:avLst/>
              <a:gdLst>
                <a:gd name="T0" fmla="*/ 2147483647 w 21600"/>
                <a:gd name="T1" fmla="*/ 2147483647 h 21600"/>
                <a:gd name="T2" fmla="*/ 2147483647 w 21600"/>
                <a:gd name="T3" fmla="*/ 2147483647 h 21600"/>
                <a:gd name="T4" fmla="*/ 2147483647 w 21600"/>
                <a:gd name="T5" fmla="*/ 2147483647 h 21600"/>
                <a:gd name="T6" fmla="*/ 0 60000 65536"/>
                <a:gd name="T7" fmla="*/ 0 60000 65536"/>
                <a:gd name="T8" fmla="*/ 0 60000 65536"/>
                <a:gd name="T9" fmla="*/ 3163 w 21600"/>
                <a:gd name="T10" fmla="*/ 3163 h 21600"/>
                <a:gd name="T11" fmla="*/ 18437 w 21600"/>
                <a:gd name="T12" fmla="*/ 18437 h 21600"/>
              </a:gdLst>
              <a:ahLst/>
              <a:cxnLst>
                <a:cxn ang="T6">
                  <a:pos x="T0" y="T1"/>
                </a:cxn>
                <a:cxn ang="T7">
                  <a:pos x="T2" y="T3"/>
                </a:cxn>
                <a:cxn ang="T8">
                  <a:pos x="T4" y="T5"/>
                </a:cxn>
              </a:cxnLst>
              <a:rect l="T9" t="T10" r="T11" b="T12"/>
              <a:pathLst>
                <a:path w="21600" h="21600">
                  <a:moveTo>
                    <a:pt x="10974" y="1"/>
                  </a:moveTo>
                  <a:cubicBezTo>
                    <a:pt x="12693" y="29"/>
                    <a:pt x="14380" y="466"/>
                    <a:pt x="15896" y="1277"/>
                  </a:cubicBezTo>
                  <a:lnTo>
                    <a:pt x="10800" y="10800"/>
                  </a:lnTo>
                  <a:close/>
                </a:path>
              </a:pathLst>
            </a:custGeom>
            <a:noFill/>
            <a:ln w="54720">
              <a:solidFill>
                <a:srgbClr val="0000FF"/>
              </a:solidFill>
              <a:round/>
              <a:headEnd/>
              <a:tailEnd/>
            </a:ln>
          </p:spPr>
          <p:txBody>
            <a:bodyPr wrap="none" anchor="ctr"/>
            <a:lstStyle/>
            <a:p>
              <a:endParaRPr lang="fr-FR"/>
            </a:p>
          </p:txBody>
        </p:sp>
      </p:grpSp>
      <p:sp>
        <p:nvSpPr>
          <p:cNvPr id="15367" name="Text Box 13"/>
          <p:cNvSpPr txBox="1">
            <a:spLocks noChangeArrowheads="1"/>
          </p:cNvSpPr>
          <p:nvPr/>
        </p:nvSpPr>
        <p:spPr bwMode="auto">
          <a:xfrm>
            <a:off x="1148584" y="3789040"/>
            <a:ext cx="2228793" cy="1075764"/>
          </a:xfrm>
          <a:prstGeom prst="rect">
            <a:avLst/>
          </a:prstGeom>
          <a:noFill/>
          <a:ln w="9525">
            <a:noFill/>
            <a:miter lim="800000"/>
            <a:headEnd/>
            <a:tailEnd/>
          </a:ln>
        </p:spPr>
        <p:txBody>
          <a:bodyPr wrap="none" lIns="90000" tIns="45000" rIns="90000" bIns="45000">
            <a:spAutoFit/>
          </a:bodyPr>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3200">
                <a:solidFill>
                  <a:srgbClr val="FFFFFF"/>
                </a:solidFill>
                <a:latin typeface="Verdana" pitchFamily="34" charset="0"/>
              </a:rPr>
              <a:t>ÉTEINTES</a:t>
            </a:r>
          </a:p>
          <a:p>
            <a:pPr algn="ct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3200">
                <a:solidFill>
                  <a:srgbClr val="FFFFFF"/>
                </a:solidFill>
                <a:latin typeface="Verdana" pitchFamily="34" charset="0"/>
              </a:rPr>
              <a:t>EXTINCT</a:t>
            </a:r>
          </a:p>
        </p:txBody>
      </p:sp>
      <p:sp>
        <p:nvSpPr>
          <p:cNvPr id="15369" name="Text Box 15"/>
          <p:cNvSpPr txBox="1">
            <a:spLocks noChangeArrowheads="1"/>
          </p:cNvSpPr>
          <p:nvPr/>
        </p:nvSpPr>
        <p:spPr bwMode="auto">
          <a:xfrm>
            <a:off x="407988" y="5592763"/>
            <a:ext cx="3875980" cy="644877"/>
          </a:xfrm>
          <a:prstGeom prst="rect">
            <a:avLst/>
          </a:prstGeom>
          <a:noFill/>
          <a:ln w="9525">
            <a:noFill/>
            <a:miter lim="800000"/>
            <a:headEnd/>
            <a:tailEnd/>
          </a:ln>
        </p:spPr>
        <p:txBody>
          <a:bodyPr wrap="square" lIns="90000" tIns="45000" rIns="90000" bIns="45000">
            <a:spAutoFit/>
          </a:bodyPr>
          <a:lstStyle/>
          <a:p>
            <a:pPr algn="ct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err="1">
                <a:solidFill>
                  <a:srgbClr val="000000"/>
                </a:solidFill>
              </a:rPr>
              <a:t>Plantes</a:t>
            </a:r>
            <a:r>
              <a:rPr lang="en-GB">
                <a:solidFill>
                  <a:srgbClr val="000000"/>
                </a:solidFill>
              </a:rPr>
              <a:t> </a:t>
            </a:r>
            <a:r>
              <a:rPr lang="en-GB" err="1">
                <a:solidFill>
                  <a:srgbClr val="000000"/>
                </a:solidFill>
              </a:rPr>
              <a:t>cultivées</a:t>
            </a:r>
            <a:r>
              <a:rPr lang="en-GB">
                <a:solidFill>
                  <a:srgbClr val="000000"/>
                </a:solidFill>
              </a:rPr>
              <a:t> </a:t>
            </a:r>
            <a:r>
              <a:rPr lang="en-GB" err="1">
                <a:solidFill>
                  <a:srgbClr val="000000"/>
                </a:solidFill>
              </a:rPr>
              <a:t>depuis</a:t>
            </a:r>
            <a:r>
              <a:rPr lang="en-GB">
                <a:solidFill>
                  <a:srgbClr val="000000"/>
                </a:solidFill>
              </a:rPr>
              <a:t> le début des </a:t>
            </a:r>
            <a:r>
              <a:rPr lang="en-GB" err="1">
                <a:solidFill>
                  <a:srgbClr val="000000"/>
                </a:solidFill>
              </a:rPr>
              <a:t>années</a:t>
            </a:r>
            <a:r>
              <a:rPr lang="en-GB">
                <a:solidFill>
                  <a:srgbClr val="000000"/>
                </a:solidFill>
              </a:rPr>
              <a:t> 1900</a:t>
            </a:r>
          </a:p>
        </p:txBody>
      </p:sp>
      <p:sp>
        <p:nvSpPr>
          <p:cNvPr id="15370" name="Text Box 9"/>
          <p:cNvSpPr txBox="1">
            <a:spLocks noChangeArrowheads="1"/>
          </p:cNvSpPr>
          <p:nvPr/>
        </p:nvSpPr>
        <p:spPr bwMode="auto">
          <a:xfrm>
            <a:off x="2568900" y="2587570"/>
            <a:ext cx="1577975" cy="706432"/>
          </a:xfrm>
          <a:prstGeom prst="rect">
            <a:avLst/>
          </a:prstGeom>
          <a:noFill/>
          <a:ln w="9525">
            <a:noFill/>
            <a:miter lim="800000"/>
            <a:headEnd/>
            <a:tailEnd/>
          </a:ln>
        </p:spPr>
        <p:txBody>
          <a:bodyPr wrap="square" lIns="90000" tIns="45000" rIns="90000" bIns="45000">
            <a:spAutoFit/>
          </a:bodyPr>
          <a:lstStyle/>
          <a:p>
            <a:pPr algn="ct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1400" err="1">
                <a:solidFill>
                  <a:srgbClr val="FFFFFF"/>
                </a:solidFill>
                <a:latin typeface="Verdana" pitchFamily="34" charset="0"/>
              </a:rPr>
              <a:t>Variétés</a:t>
            </a:r>
            <a:r>
              <a:rPr lang="en-GB" sz="1400">
                <a:solidFill>
                  <a:srgbClr val="FFFFFF"/>
                </a:solidFill>
                <a:latin typeface="Verdana" pitchFamily="34" charset="0"/>
              </a:rPr>
              <a:t> du </a:t>
            </a:r>
            <a:r>
              <a:rPr lang="en-GB" sz="1400" err="1">
                <a:solidFill>
                  <a:srgbClr val="FFFFFF"/>
                </a:solidFill>
                <a:latin typeface="Verdana" pitchFamily="34" charset="0"/>
              </a:rPr>
              <a:t>Patrimoine</a:t>
            </a:r>
            <a:endParaRPr lang="en-GB" sz="1400">
              <a:solidFill>
                <a:srgbClr val="FFFFFF"/>
              </a:solidFill>
              <a:latin typeface="Verdana" pitchFamily="34" charset="0"/>
            </a:endParaRPr>
          </a:p>
          <a:p>
            <a:pPr algn="ct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1200" i="1">
                <a:solidFill>
                  <a:srgbClr val="FFFFFF"/>
                </a:solidFill>
                <a:latin typeface="Verdana" pitchFamily="34" charset="0"/>
              </a:rPr>
              <a:t>Heritage variety</a:t>
            </a:r>
          </a:p>
        </p:txBody>
      </p:sp>
      <p:sp>
        <p:nvSpPr>
          <p:cNvPr id="19" name="Espace réservé du contenu 2"/>
          <p:cNvSpPr txBox="1">
            <a:spLocks/>
          </p:cNvSpPr>
          <p:nvPr/>
        </p:nvSpPr>
        <p:spPr>
          <a:xfrm>
            <a:off x="4283968" y="3645024"/>
            <a:ext cx="4737795" cy="2128837"/>
          </a:xfrm>
          <a:prstGeom prst="rect">
            <a:avLst/>
          </a:prstGeom>
        </p:spPr>
        <p:txBody>
          <a:bodyPr>
            <a:noAutofit/>
          </a:bodyPr>
          <a:lstStyle>
            <a:lvl1pPr marL="171450" indent="-173736" algn="l" defTabSz="914400" rtl="0" eaLnBrk="1" latinLnBrk="0" hangingPunct="1">
              <a:spcBef>
                <a:spcPts val="600"/>
              </a:spcBef>
              <a:spcAft>
                <a:spcPts val="0"/>
              </a:spcAft>
              <a:buClr>
                <a:schemeClr val="accent1"/>
              </a:buClr>
              <a:buFont typeface="Arial" pitchFamily="34" charset="0"/>
              <a:buChar char="•"/>
              <a:defRPr sz="2200" b="0" i="0" kern="1200" cap="none" spc="30" baseline="0">
                <a:solidFill>
                  <a:schemeClr val="tx2"/>
                </a:solidFill>
                <a:latin typeface="+mn-lt"/>
                <a:ea typeface="+mn-ea"/>
                <a:cs typeface="Tahoma" pitchFamily="34" charset="0"/>
              </a:defRPr>
            </a:lvl1pPr>
            <a:lvl2pPr marL="344488" indent="-173736" algn="l" defTabSz="914400" rtl="0" eaLnBrk="1" latinLnBrk="0" hangingPunct="1">
              <a:spcBef>
                <a:spcPts val="600"/>
              </a:spcBef>
              <a:buClr>
                <a:schemeClr val="accent1"/>
              </a:buClr>
              <a:buFont typeface="Arial" pitchFamily="34" charset="0"/>
              <a:buChar char="•"/>
              <a:defRPr sz="2000" kern="1200">
                <a:solidFill>
                  <a:schemeClr val="tx2"/>
                </a:solidFill>
                <a:latin typeface="+mn-lt"/>
                <a:ea typeface="+mn-ea"/>
                <a:cs typeface="Tahoma" pitchFamily="34" charset="0"/>
              </a:defRPr>
            </a:lvl2pPr>
            <a:lvl3pPr marL="515938" indent="-173736" algn="l" defTabSz="914400" rtl="0" eaLnBrk="1" latinLnBrk="0" hangingPunct="1">
              <a:spcBef>
                <a:spcPts val="600"/>
              </a:spcBef>
              <a:buClr>
                <a:schemeClr val="accent1"/>
              </a:buClr>
              <a:buFont typeface="Arial" pitchFamily="34" charset="0"/>
              <a:buChar char="•"/>
              <a:defRPr sz="1800" kern="1200">
                <a:solidFill>
                  <a:schemeClr val="tx2"/>
                </a:solidFill>
                <a:latin typeface="+mn-lt"/>
                <a:ea typeface="+mn-ea"/>
                <a:cs typeface="Tahoma" pitchFamily="34" charset="0"/>
              </a:defRPr>
            </a:lvl3pPr>
            <a:lvl4pPr marL="688975" indent="-173736" algn="l" defTabSz="914400" rtl="0" eaLnBrk="1" latinLnBrk="0" hangingPunct="1">
              <a:spcBef>
                <a:spcPts val="600"/>
              </a:spcBef>
              <a:buClr>
                <a:schemeClr val="accent1"/>
              </a:buClr>
              <a:buFont typeface="Arial" pitchFamily="34" charset="0"/>
              <a:buChar char="•"/>
              <a:defRPr sz="1600" kern="1200">
                <a:solidFill>
                  <a:schemeClr val="tx2"/>
                </a:solidFill>
                <a:latin typeface="+mn-lt"/>
                <a:ea typeface="+mn-ea"/>
                <a:cs typeface="Tahoma" pitchFamily="34" charset="0"/>
              </a:defRPr>
            </a:lvl4pPr>
            <a:lvl5pPr marL="860425" indent="-173736" algn="l" defTabSz="914400" rtl="0" eaLnBrk="1" latinLnBrk="0" hangingPunct="1">
              <a:spcBef>
                <a:spcPts val="600"/>
              </a:spcBef>
              <a:buClr>
                <a:schemeClr val="accent1"/>
              </a:buClr>
              <a:buFont typeface="Arial" pitchFamily="34" charset="0"/>
              <a:buChar char="•"/>
              <a:defRPr sz="1600" kern="1200" baseline="0">
                <a:solidFill>
                  <a:schemeClr val="tx2"/>
                </a:solidFill>
                <a:latin typeface="+mn-lt"/>
                <a:ea typeface="+mn-ea"/>
                <a:cs typeface="Tahoma" pitchFamily="34" charset="0"/>
              </a:defRPr>
            </a:lvl5pPr>
            <a:lvl6pPr marL="1051560" indent="-173736" algn="l" defTabSz="914400" rtl="0" eaLnBrk="1" latinLnBrk="0" hangingPunct="1">
              <a:spcBef>
                <a:spcPct val="20000"/>
              </a:spcBef>
              <a:buClr>
                <a:schemeClr val="accent1"/>
              </a:buClr>
              <a:buFont typeface="Arial" pitchFamily="34" charset="0"/>
              <a:buChar char="•"/>
              <a:defRPr sz="1400" kern="1200">
                <a:solidFill>
                  <a:schemeClr val="tx2"/>
                </a:solidFill>
                <a:latin typeface="+mn-lt"/>
                <a:ea typeface="+mn-ea"/>
                <a:cs typeface="+mn-cs"/>
              </a:defRPr>
            </a:lvl6pPr>
            <a:lvl7pPr marL="1234440" indent="-173736" algn="l" defTabSz="914400" rtl="0" eaLnBrk="1" latinLnBrk="0" hangingPunct="1">
              <a:spcBef>
                <a:spcPct val="20000"/>
              </a:spcBef>
              <a:buClr>
                <a:schemeClr val="accent1"/>
              </a:buClr>
              <a:buFont typeface="Arial" pitchFamily="34" charset="0"/>
              <a:buChar char="•"/>
              <a:defRPr sz="1400" kern="1200">
                <a:solidFill>
                  <a:schemeClr val="tx2"/>
                </a:solidFill>
                <a:latin typeface="+mn-lt"/>
                <a:ea typeface="+mn-ea"/>
                <a:cs typeface="+mn-cs"/>
              </a:defRPr>
            </a:lvl7pPr>
            <a:lvl8pPr marL="1417320" indent="-173736" algn="l" defTabSz="914400" rtl="0" eaLnBrk="1" latinLnBrk="0" hangingPunct="1">
              <a:spcBef>
                <a:spcPct val="20000"/>
              </a:spcBef>
              <a:buClr>
                <a:schemeClr val="accent1"/>
              </a:buClr>
              <a:buFont typeface="Arial" pitchFamily="34" charset="0"/>
              <a:buChar char="•"/>
              <a:defRPr sz="1400" kern="1200">
                <a:solidFill>
                  <a:schemeClr val="tx2"/>
                </a:solidFill>
                <a:latin typeface="+mn-lt"/>
                <a:ea typeface="+mn-ea"/>
                <a:cs typeface="+mn-cs"/>
              </a:defRPr>
            </a:lvl8pPr>
            <a:lvl9pPr marL="1600200" indent="-173736" algn="l" defTabSz="914400" rtl="0" eaLnBrk="1" latinLnBrk="0" hangingPunct="1">
              <a:spcBef>
                <a:spcPct val="20000"/>
              </a:spcBef>
              <a:buClr>
                <a:schemeClr val="accent1"/>
              </a:buClr>
              <a:buFont typeface="Arial" pitchFamily="34" charset="0"/>
              <a:buChar char="•"/>
              <a:defRPr sz="1400" kern="1200">
                <a:solidFill>
                  <a:schemeClr val="tx2"/>
                </a:solidFill>
                <a:latin typeface="+mn-lt"/>
                <a:ea typeface="+mn-ea"/>
                <a:cs typeface="+mn-cs"/>
              </a:defRPr>
            </a:lvl9pPr>
          </a:lstStyle>
          <a:p>
            <a:pPr fontAlgn="auto">
              <a:defRPr/>
            </a:pPr>
            <a:r>
              <a:rPr lang="fr-CA" sz="2000">
                <a:solidFill>
                  <a:srgbClr val="FF0000"/>
                </a:solidFill>
              </a:rPr>
              <a:t>Environ ¾ de la biodiversité alimentaire mondiale a disparu au cours du siècle dernier.</a:t>
            </a:r>
            <a:r>
              <a:rPr lang="en-US" sz="2000">
                <a:solidFill>
                  <a:srgbClr val="FF0000"/>
                </a:solidFill>
              </a:rPr>
              <a:t> </a:t>
            </a:r>
          </a:p>
          <a:p>
            <a:pPr marL="0" indent="0" fontAlgn="auto">
              <a:buNone/>
              <a:defRPr/>
            </a:pPr>
            <a:r>
              <a:rPr lang="en-US" sz="2000">
                <a:solidFill>
                  <a:srgbClr val="FF0000"/>
                </a:solidFill>
              </a:rPr>
              <a:t>  </a:t>
            </a:r>
          </a:p>
          <a:p>
            <a:pPr fontAlgn="auto">
              <a:defRPr/>
            </a:pPr>
            <a:r>
              <a:rPr lang="fr-CA" sz="2000">
                <a:solidFill>
                  <a:srgbClr val="FF0000"/>
                </a:solidFill>
              </a:rPr>
              <a:t>Seulement 1/3 de ce qui reste est bien conservé  </a:t>
            </a:r>
          </a:p>
          <a:p>
            <a:pPr fontAlgn="auto">
              <a:defRPr/>
            </a:pPr>
            <a:endParaRPr lang="fr-CA" sz="1800" i="1">
              <a:solidFill>
                <a:srgbClr val="FF0000"/>
              </a:solidFill>
            </a:endParaRPr>
          </a:p>
        </p:txBody>
      </p:sp>
      <p:cxnSp>
        <p:nvCxnSpPr>
          <p:cNvPr id="23" name="Connecteur droit 22"/>
          <p:cNvCxnSpPr/>
          <p:nvPr/>
        </p:nvCxnSpPr>
        <p:spPr>
          <a:xfrm flipH="1" flipV="1">
            <a:off x="3563888" y="2500313"/>
            <a:ext cx="2160241" cy="64591"/>
          </a:xfrm>
          <a:prstGeom prst="line">
            <a:avLst/>
          </a:prstGeom>
          <a:ln/>
        </p:spPr>
        <p:style>
          <a:lnRef idx="3">
            <a:schemeClr val="dk1"/>
          </a:lnRef>
          <a:fillRef idx="0">
            <a:schemeClr val="dk1"/>
          </a:fillRef>
          <a:effectRef idx="2">
            <a:schemeClr val="dk1"/>
          </a:effectRef>
          <a:fontRef idx="minor">
            <a:schemeClr val="tx1"/>
          </a:fontRef>
        </p:style>
      </p:cxnSp>
      <p:sp>
        <p:nvSpPr>
          <p:cNvPr id="24" name="Text Box 9"/>
          <p:cNvSpPr txBox="1">
            <a:spLocks noChangeArrowheads="1"/>
          </p:cNvSpPr>
          <p:nvPr/>
        </p:nvSpPr>
        <p:spPr bwMode="auto">
          <a:xfrm>
            <a:off x="5580112" y="2506510"/>
            <a:ext cx="1741884" cy="706432"/>
          </a:xfrm>
          <a:prstGeom prst="rect">
            <a:avLst/>
          </a:prstGeom>
          <a:noFill/>
          <a:ln w="9525">
            <a:noFill/>
            <a:miter lim="800000"/>
            <a:headEnd/>
            <a:tailEnd/>
          </a:ln>
        </p:spPr>
        <p:txBody>
          <a:bodyPr wrap="square" lIns="90000" tIns="45000" rIns="90000" bIns="45000">
            <a:spAutoFit/>
          </a:bodyPr>
          <a:lstStyle/>
          <a:p>
            <a:pPr algn="ct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1400" err="1">
                <a:solidFill>
                  <a:srgbClr val="FFFFFF"/>
                </a:solidFill>
                <a:latin typeface="Verdana" pitchFamily="34" charset="0"/>
              </a:rPr>
              <a:t>Variétés</a:t>
            </a:r>
            <a:r>
              <a:rPr lang="en-GB" sz="1400">
                <a:solidFill>
                  <a:srgbClr val="FFFFFF"/>
                </a:solidFill>
                <a:latin typeface="Verdana" pitchFamily="34" charset="0"/>
              </a:rPr>
              <a:t> du </a:t>
            </a:r>
            <a:r>
              <a:rPr lang="en-GB" sz="1400" err="1">
                <a:solidFill>
                  <a:srgbClr val="FFFFFF"/>
                </a:solidFill>
                <a:latin typeface="Verdana" pitchFamily="34" charset="0"/>
              </a:rPr>
              <a:t>Patrimoine</a:t>
            </a:r>
            <a:endParaRPr lang="en-GB" sz="1400">
              <a:solidFill>
                <a:srgbClr val="FFFFFF"/>
              </a:solidFill>
              <a:latin typeface="Verdana" pitchFamily="34" charset="0"/>
            </a:endParaRPr>
          </a:p>
          <a:p>
            <a:pPr algn="ct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1200" i="1">
                <a:solidFill>
                  <a:srgbClr val="FFFFFF"/>
                </a:solidFill>
                <a:latin typeface="Verdana" pitchFamily="34" charset="0"/>
              </a:rPr>
              <a:t>Heritage variety</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1" name="Rectangle 10">
            <a:extLst>
              <a:ext uri="{FF2B5EF4-FFF2-40B4-BE49-F238E27FC236}">
                <a16:creationId xmlns:a16="http://schemas.microsoft.com/office/drawing/2014/main" xmlns="" id="{56C20283-73E0-40EC-8AD8-057F581F64C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143" y="0"/>
            <a:ext cx="9141714"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28">
            <a:extLst>
              <a:ext uri="{FF2B5EF4-FFF2-40B4-BE49-F238E27FC236}">
                <a16:creationId xmlns:a16="http://schemas.microsoft.com/office/drawing/2014/main" xmlns="" id="{3FCC729B-E528-40C3-82D3-BA4375575E8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flipH="1" flipV="1">
            <a:off x="720090" y="0"/>
            <a:ext cx="8413995" cy="6858000"/>
          </a:xfrm>
          <a:custGeom>
            <a:avLst/>
            <a:gdLst>
              <a:gd name="connsiteX0" fmla="*/ 0 w 11218661"/>
              <a:gd name="connsiteY0" fmla="*/ 0 h 6858000"/>
              <a:gd name="connsiteX1" fmla="*/ 8042507 w 11218661"/>
              <a:gd name="connsiteY1" fmla="*/ 0 h 6858000"/>
              <a:gd name="connsiteX2" fmla="*/ 11218661 w 11218661"/>
              <a:gd name="connsiteY2" fmla="*/ 6858000 h 6858000"/>
              <a:gd name="connsiteX3" fmla="*/ 0 w 1121866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1218661" h="6858000">
                <a:moveTo>
                  <a:pt x="0" y="0"/>
                </a:moveTo>
                <a:lnTo>
                  <a:pt x="8042507" y="0"/>
                </a:lnTo>
                <a:lnTo>
                  <a:pt x="11218661" y="6858000"/>
                </a:lnTo>
                <a:lnTo>
                  <a:pt x="0" y="6858000"/>
                </a:lnTo>
                <a:close/>
              </a:path>
            </a:pathLst>
          </a:custGeom>
          <a:solidFill>
            <a:schemeClr val="bg1">
              <a:lumMod val="85000"/>
              <a:lumOff val="1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5" name="Freeform 26">
            <a:extLst>
              <a:ext uri="{FF2B5EF4-FFF2-40B4-BE49-F238E27FC236}">
                <a16:creationId xmlns:a16="http://schemas.microsoft.com/office/drawing/2014/main" xmlns="" id="{58F1FB8D-1842-4A04-998D-6CF047AB279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flipH="1" flipV="1">
            <a:off x="1065186" y="0"/>
            <a:ext cx="8078814" cy="6858000"/>
          </a:xfrm>
          <a:custGeom>
            <a:avLst/>
            <a:gdLst>
              <a:gd name="connsiteX0" fmla="*/ 0 w 10771752"/>
              <a:gd name="connsiteY0" fmla="*/ 0 h 6858000"/>
              <a:gd name="connsiteX1" fmla="*/ 7595598 w 10771752"/>
              <a:gd name="connsiteY1" fmla="*/ 0 h 6858000"/>
              <a:gd name="connsiteX2" fmla="*/ 10771752 w 10771752"/>
              <a:gd name="connsiteY2" fmla="*/ 6858000 h 6858000"/>
              <a:gd name="connsiteX3" fmla="*/ 0 w 10771752"/>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0771752" h="6858000">
                <a:moveTo>
                  <a:pt x="0" y="0"/>
                </a:moveTo>
                <a:lnTo>
                  <a:pt x="7595598" y="0"/>
                </a:lnTo>
                <a:lnTo>
                  <a:pt x="10771752" y="6858000"/>
                </a:lnTo>
                <a:lnTo>
                  <a:pt x="0" y="6858000"/>
                </a:lnTo>
                <a:close/>
              </a:path>
            </a:pathLst>
          </a:cu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re 1"/>
          <p:cNvSpPr>
            <a:spLocks noGrp="1"/>
          </p:cNvSpPr>
          <p:nvPr>
            <p:ph type="title"/>
          </p:nvPr>
        </p:nvSpPr>
        <p:spPr>
          <a:xfrm>
            <a:off x="3288029" y="365125"/>
            <a:ext cx="5373370" cy="1325563"/>
          </a:xfrm>
        </p:spPr>
        <p:txBody>
          <a:bodyPr>
            <a:normAutofit/>
          </a:bodyPr>
          <a:lstStyle/>
          <a:p>
            <a:pPr>
              <a:lnSpc>
                <a:spcPct val="90000"/>
              </a:lnSpc>
            </a:pPr>
            <a:r>
              <a:rPr lang="fr-CA"/>
              <a:t>La disparition du Melon de Montréal</a:t>
            </a:r>
          </a:p>
        </p:txBody>
      </p:sp>
      <p:sp>
        <p:nvSpPr>
          <p:cNvPr id="3" name="Espace réservé du contenu 2"/>
          <p:cNvSpPr>
            <a:spLocks noGrp="1"/>
          </p:cNvSpPr>
          <p:nvPr>
            <p:ph idx="1"/>
          </p:nvPr>
        </p:nvSpPr>
        <p:spPr>
          <a:xfrm>
            <a:off x="3290636" y="2022601"/>
            <a:ext cx="5370763" cy="4154361"/>
          </a:xfrm>
        </p:spPr>
        <p:txBody>
          <a:bodyPr>
            <a:normAutofit/>
          </a:bodyPr>
          <a:lstStyle/>
          <a:p>
            <a:r>
              <a:rPr lang="fr-CA" sz="1700"/>
              <a:t>Une tranche était vendue 1$ à 2$ à New-York et à Boston. </a:t>
            </a:r>
          </a:p>
          <a:p>
            <a:endParaRPr lang="fr-CA" sz="1700"/>
          </a:p>
          <a:p>
            <a:r>
              <a:rPr lang="fr-CA" sz="1700"/>
              <a:t>Des employés étaient affectés uniquement au tressage des paniers servant à transporter le melon. -  </a:t>
            </a:r>
            <a:endParaRPr lang="en-US" sz="1700" i="1"/>
          </a:p>
          <a:p>
            <a:endParaRPr lang="fr-CA" sz="1700"/>
          </a:p>
          <a:p>
            <a:r>
              <a:rPr lang="fr-CA" sz="1700"/>
              <a:t>L’autoroute Décarie qui traverse Montréal est située sur les anciennes terres Décarie qui cultivaient le melon. -  </a:t>
            </a:r>
          </a:p>
          <a:p>
            <a:endParaRPr lang="fr-CA" sz="1700"/>
          </a:p>
          <a:p>
            <a:r>
              <a:rPr lang="fr-CA" sz="1700"/>
              <a:t>C’est grâce à une banque de semences des États-Unis si le melon a pu retrouver un peu de sa notoriété.</a:t>
            </a:r>
            <a:endParaRPr lang="fr-CA" sz="1700" i="1"/>
          </a:p>
        </p:txBody>
      </p:sp>
      <p:grpSp>
        <p:nvGrpSpPr>
          <p:cNvPr id="4" name="Groupe 3"/>
          <p:cNvGrpSpPr/>
          <p:nvPr/>
        </p:nvGrpSpPr>
        <p:grpSpPr>
          <a:xfrm>
            <a:off x="360045" y="1686759"/>
            <a:ext cx="2569467" cy="3484000"/>
            <a:chOff x="535437" y="1700808"/>
            <a:chExt cx="3184525" cy="4317971"/>
          </a:xfrm>
        </p:grpSpPr>
        <p:pic>
          <p:nvPicPr>
            <p:cNvPr id="5"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5437" y="1700808"/>
              <a:ext cx="3184525" cy="4005263"/>
            </a:xfrm>
            <a:prstGeom prst="rect">
              <a:avLst/>
            </a:prstGeom>
            <a:noFill/>
            <a:ln w="54720">
              <a:noFill/>
              <a:round/>
              <a:headEnd/>
              <a:tailEnd/>
            </a:ln>
            <a:effectLst>
              <a:outerShdw blurRad="139700" dist="38100" dir="2700000" sx="104000" sy="104000" algn="tl" rotWithShape="0">
                <a:prstClr val="black">
                  <a:alpha val="21000"/>
                </a:prstClr>
              </a:outerShdw>
            </a:effectLst>
          </p:spPr>
        </p:pic>
        <p:sp>
          <p:nvSpPr>
            <p:cNvPr id="6" name="Text Box 4"/>
            <p:cNvSpPr txBox="1">
              <a:spLocks noChangeArrowheads="1"/>
            </p:cNvSpPr>
            <p:nvPr/>
          </p:nvSpPr>
          <p:spPr bwMode="auto">
            <a:xfrm>
              <a:off x="535437" y="5723889"/>
              <a:ext cx="3184525" cy="2948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4720">
                  <a:solidFill>
                    <a:srgbClr val="000000"/>
                  </a:solidFill>
                  <a:round/>
                  <a:headEnd/>
                  <a:tailEnd/>
                </a14:hiddenLine>
              </a:ext>
            </a:extLst>
          </p:spPr>
          <p:txBody>
            <a:bodyPr wrap="square"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defRPr>
              </a:lvl1pPr>
              <a:lvl2pPr marL="742950" indent="-28575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defRPr>
              </a:lvl2pPr>
              <a:lvl3pPr marL="1143000" indent="-2286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defRPr>
              </a:lvl3pPr>
              <a:lvl4pPr marL="1600200" indent="-2286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defRPr>
              </a:lvl4pPr>
              <a:lvl5pPr marL="2057400" indent="-2286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defRPr>
              </a:lvl5pPr>
              <a:lvl6pPr marL="2514600" indent="-228600" defTabSz="457200" eaLnBrk="0" fontAlgn="base" hangingPunct="0">
                <a:lnSpc>
                  <a:spcPct val="87000"/>
                </a:lnSpc>
                <a:spcBef>
                  <a:spcPct val="0"/>
                </a:spcBef>
                <a:spcAft>
                  <a:spcPct val="0"/>
                </a:spcAft>
                <a:buClr>
                  <a:srgbClr val="FFFFFF"/>
                </a:buClr>
                <a:buSzPct val="100000"/>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defRPr>
              </a:lvl6pPr>
              <a:lvl7pPr marL="2971800" indent="-228600" defTabSz="457200" eaLnBrk="0" fontAlgn="base" hangingPunct="0">
                <a:lnSpc>
                  <a:spcPct val="87000"/>
                </a:lnSpc>
                <a:spcBef>
                  <a:spcPct val="0"/>
                </a:spcBef>
                <a:spcAft>
                  <a:spcPct val="0"/>
                </a:spcAft>
                <a:buClr>
                  <a:srgbClr val="FFFFFF"/>
                </a:buClr>
                <a:buSzPct val="100000"/>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defRPr>
              </a:lvl7pPr>
              <a:lvl8pPr marL="3429000" indent="-228600" defTabSz="457200" eaLnBrk="0" fontAlgn="base" hangingPunct="0">
                <a:lnSpc>
                  <a:spcPct val="87000"/>
                </a:lnSpc>
                <a:spcBef>
                  <a:spcPct val="0"/>
                </a:spcBef>
                <a:spcAft>
                  <a:spcPct val="0"/>
                </a:spcAft>
                <a:buClr>
                  <a:srgbClr val="FFFFFF"/>
                </a:buClr>
                <a:buSzPct val="100000"/>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defRPr>
              </a:lvl8pPr>
              <a:lvl9pPr marL="3886200" indent="-228600" defTabSz="457200" eaLnBrk="0" fontAlgn="base" hangingPunct="0">
                <a:lnSpc>
                  <a:spcPct val="87000"/>
                </a:lnSpc>
                <a:spcBef>
                  <a:spcPct val="0"/>
                </a:spcBef>
                <a:spcAft>
                  <a:spcPct val="0"/>
                </a:spcAft>
                <a:buClr>
                  <a:srgbClr val="FFFFFF"/>
                </a:buClr>
                <a:buSzPct val="100000"/>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defRPr>
              </a:lvl9pPr>
            </a:lstStyle>
            <a:p>
              <a:pPr algn="ctr">
                <a:lnSpc>
                  <a:spcPct val="93000"/>
                </a:lnSpc>
              </a:pPr>
              <a:endParaRPr lang="en-GB" sz="1400">
                <a:solidFill>
                  <a:srgbClr val="000000"/>
                </a:solidFill>
                <a:latin typeface="Verdana" pitchFamily="34" charset="0"/>
              </a:endParaRPr>
            </a:p>
          </p:txBody>
        </p:sp>
      </p:grpSp>
    </p:spTree>
    <p:extLst>
      <p:ext uri="{BB962C8B-B14F-4D97-AF65-F5344CB8AC3E}">
        <p14:creationId xmlns:p14="http://schemas.microsoft.com/office/powerpoint/2010/main" val="50377498"/>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xmlns="" id="{04812C46-200A-4DEB-A05E-3ED6C68C238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9141713"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Image 4"/>
          <p:cNvPicPr>
            <a:picLocks noChangeAspect="1"/>
          </p:cNvPicPr>
          <p:nvPr/>
        </p:nvPicPr>
        <p:blipFill rotWithShape="1">
          <a:blip r:embed="rId3" cstate="print">
            <a:extLst>
              <a:ext uri="{28A0092B-C50C-407E-A947-70E740481C1C}">
                <a14:useLocalDpi xmlns:a14="http://schemas.microsoft.com/office/drawing/2010/main" val="0"/>
              </a:ext>
            </a:extLst>
          </a:blip>
          <a:srcRect l="34067" r="2484"/>
          <a:stretch/>
        </p:blipFill>
        <p:spPr>
          <a:xfrm>
            <a:off x="20" y="10"/>
            <a:ext cx="7252212" cy="6857990"/>
          </a:xfrm>
          <a:prstGeom prst="rect">
            <a:avLst/>
          </a:prstGeom>
        </p:spPr>
      </p:pic>
      <p:sp>
        <p:nvSpPr>
          <p:cNvPr id="12" name="Rectangle 11">
            <a:extLst>
              <a:ext uri="{FF2B5EF4-FFF2-40B4-BE49-F238E27FC236}">
                <a16:creationId xmlns:a16="http://schemas.microsoft.com/office/drawing/2014/main" xmlns="" id="{D1EA859B-E555-4109-94F3-6700E046E00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flipH="1">
            <a:off x="3843764" y="0"/>
            <a:ext cx="5300233"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re 1"/>
          <p:cNvSpPr>
            <a:spLocks noGrp="1"/>
          </p:cNvSpPr>
          <p:nvPr>
            <p:ph type="title"/>
          </p:nvPr>
        </p:nvSpPr>
        <p:spPr>
          <a:xfrm>
            <a:off x="5648707" y="365125"/>
            <a:ext cx="2866642" cy="1899912"/>
          </a:xfrm>
        </p:spPr>
        <p:txBody>
          <a:bodyPr>
            <a:normAutofit/>
          </a:bodyPr>
          <a:lstStyle/>
          <a:p>
            <a:r>
              <a:rPr lang="fr-CA" sz="3500"/>
              <a:t>La Boston Marrow?</a:t>
            </a:r>
          </a:p>
        </p:txBody>
      </p:sp>
      <p:sp>
        <p:nvSpPr>
          <p:cNvPr id="3" name="Espace réservé du contenu 2"/>
          <p:cNvSpPr>
            <a:spLocks noGrp="1"/>
          </p:cNvSpPr>
          <p:nvPr>
            <p:ph idx="1"/>
          </p:nvPr>
        </p:nvSpPr>
        <p:spPr>
          <a:xfrm>
            <a:off x="5648707" y="2434201"/>
            <a:ext cx="2866642" cy="3742762"/>
          </a:xfrm>
        </p:spPr>
        <p:txBody>
          <a:bodyPr>
            <a:normAutofit/>
          </a:bodyPr>
          <a:lstStyle/>
          <a:p>
            <a:pPr>
              <a:lnSpc>
                <a:spcPct val="90000"/>
              </a:lnSpc>
            </a:pPr>
            <a:endParaRPr lang="fr-CA" sz="1400"/>
          </a:p>
          <a:p>
            <a:pPr>
              <a:lnSpc>
                <a:spcPct val="90000"/>
              </a:lnSpc>
            </a:pPr>
            <a:r>
              <a:rPr lang="fr-CA" sz="1400"/>
              <a:t>Courge orangée, une des plus populaire pendant 150 ans sur les marchés de Boston.</a:t>
            </a:r>
            <a:endParaRPr lang="en-US" sz="1400" i="1"/>
          </a:p>
          <a:p>
            <a:pPr>
              <a:lnSpc>
                <a:spcPct val="90000"/>
              </a:lnSpc>
            </a:pPr>
            <a:endParaRPr lang="fr-CA" sz="1400"/>
          </a:p>
          <a:p>
            <a:pPr>
              <a:lnSpc>
                <a:spcPct val="90000"/>
              </a:lnSpc>
            </a:pPr>
            <a:r>
              <a:rPr lang="fr-CA" sz="1400"/>
              <a:t>Ce sont des amérindiens qui, passant par la région de Buffalo, la remirent à des colons. Un de ceux-ci la remis à J.M Ives de Salem, et a ensuite été documentée en 1831.</a:t>
            </a:r>
          </a:p>
          <a:p>
            <a:pPr>
              <a:lnSpc>
                <a:spcPct val="90000"/>
              </a:lnSpc>
            </a:pPr>
            <a:endParaRPr lang="fr-CA" sz="1400" i="1"/>
          </a:p>
          <a:p>
            <a:pPr>
              <a:lnSpc>
                <a:spcPct val="90000"/>
              </a:lnSpc>
            </a:pPr>
            <a:r>
              <a:rPr lang="fr-CA" sz="1400"/>
              <a:t>Effet de mode?  Variétés nouvelles?</a:t>
            </a:r>
          </a:p>
          <a:p>
            <a:pPr>
              <a:lnSpc>
                <a:spcPct val="90000"/>
              </a:lnSpc>
            </a:pPr>
            <a:endParaRPr lang="fr-CA" sz="1400" i="1"/>
          </a:p>
          <a:p>
            <a:pPr marL="0" indent="0">
              <a:lnSpc>
                <a:spcPct val="90000"/>
              </a:lnSpc>
              <a:buNone/>
            </a:pPr>
            <a:endParaRPr lang="fr-CA" sz="1400" i="1"/>
          </a:p>
        </p:txBody>
      </p:sp>
    </p:spTree>
    <p:extLst>
      <p:ext uri="{BB962C8B-B14F-4D97-AF65-F5344CB8AC3E}">
        <p14:creationId xmlns:p14="http://schemas.microsoft.com/office/powerpoint/2010/main" val="29247444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32" name="Rectangle 1031">
            <a:extLst>
              <a:ext uri="{FF2B5EF4-FFF2-40B4-BE49-F238E27FC236}">
                <a16:creationId xmlns:a16="http://schemas.microsoft.com/office/drawing/2014/main" xmlns="" id="{99899462-FC16-43B0-966B-FCA26345071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ltGray">
          <a:xfrm>
            <a:off x="370331" y="478232"/>
            <a:ext cx="4356979" cy="5918673"/>
          </a:xfrm>
          <a:prstGeom prst="rect">
            <a:avLst/>
          </a:prstGeom>
          <a:solidFill>
            <a:srgbClr val="404040"/>
          </a:solidFill>
          <a:ln w="127000" cap="sq" cmpd="thinThick">
            <a:solidFill>
              <a:srgbClr val="4040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p:cNvSpPr>
            <a:spLocks noGrp="1"/>
          </p:cNvSpPr>
          <p:nvPr>
            <p:ph type="title"/>
          </p:nvPr>
        </p:nvSpPr>
        <p:spPr>
          <a:xfrm>
            <a:off x="710584" y="1053711"/>
            <a:ext cx="3700118" cy="1424446"/>
          </a:xfrm>
        </p:spPr>
        <p:txBody>
          <a:bodyPr>
            <a:normAutofit/>
          </a:bodyPr>
          <a:lstStyle/>
          <a:p>
            <a:r>
              <a:rPr lang="fr-CA" sz="3200">
                <a:solidFill>
                  <a:srgbClr val="FFFFFF"/>
                </a:solidFill>
              </a:rPr>
              <a:t>Mais où est passé la Canada Crookneck?</a:t>
            </a:r>
          </a:p>
        </p:txBody>
      </p:sp>
      <p:cxnSp>
        <p:nvCxnSpPr>
          <p:cNvPr id="1034" name="Straight Connector 1033">
            <a:extLst>
              <a:ext uri="{FF2B5EF4-FFF2-40B4-BE49-F238E27FC236}">
                <a16:creationId xmlns:a16="http://schemas.microsoft.com/office/drawing/2014/main" xmlns="" id="{AAFEA932-2DF1-410C-A00A-7A1E7DBF7511}"/>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a:off x="809836" y="2639023"/>
            <a:ext cx="3600450" cy="0"/>
          </a:xfrm>
          <a:prstGeom prst="line">
            <a:avLst/>
          </a:prstGeom>
          <a:ln w="22225">
            <a:solidFill>
              <a:srgbClr val="E7E6E6"/>
            </a:solidFill>
          </a:ln>
        </p:spPr>
        <p:style>
          <a:lnRef idx="1">
            <a:schemeClr val="accent1"/>
          </a:lnRef>
          <a:fillRef idx="0">
            <a:schemeClr val="accent1"/>
          </a:fillRef>
          <a:effectRef idx="0">
            <a:schemeClr val="accent1"/>
          </a:effectRef>
          <a:fontRef idx="minor">
            <a:schemeClr val="tx1"/>
          </a:fontRef>
        </p:style>
      </p:cxnSp>
      <p:sp>
        <p:nvSpPr>
          <p:cNvPr id="3" name="Espace réservé du contenu 2"/>
          <p:cNvSpPr>
            <a:spLocks noGrp="1"/>
          </p:cNvSpPr>
          <p:nvPr>
            <p:ph idx="1"/>
          </p:nvPr>
        </p:nvSpPr>
        <p:spPr>
          <a:xfrm>
            <a:off x="710585" y="2799889"/>
            <a:ext cx="3700117" cy="2987543"/>
          </a:xfrm>
        </p:spPr>
        <p:txBody>
          <a:bodyPr anchor="t">
            <a:normAutofit/>
          </a:bodyPr>
          <a:lstStyle/>
          <a:p>
            <a:pPr>
              <a:lnSpc>
                <a:spcPct val="90000"/>
              </a:lnSpc>
            </a:pPr>
            <a:endParaRPr lang="fr-CA" sz="1600">
              <a:solidFill>
                <a:srgbClr val="FFFFFF"/>
              </a:solidFill>
            </a:endParaRPr>
          </a:p>
          <a:p>
            <a:pPr>
              <a:lnSpc>
                <a:spcPct val="90000"/>
              </a:lnSpc>
            </a:pPr>
            <a:r>
              <a:rPr lang="fr-CA" sz="1600">
                <a:solidFill>
                  <a:srgbClr val="FFFFFF"/>
                </a:solidFill>
              </a:rPr>
              <a:t>Cette courge d’hiver de couleur jaune clair est une variété très ancienne, probablement cultivée par les Iroquois.   Comme son nom l’indique, le bout de sa tige est recourbé comme un crochet</a:t>
            </a:r>
          </a:p>
          <a:p>
            <a:pPr>
              <a:lnSpc>
                <a:spcPct val="90000"/>
              </a:lnSpc>
            </a:pPr>
            <a:endParaRPr lang="fr-CA" sz="1600">
              <a:solidFill>
                <a:srgbClr val="FFFFFF"/>
              </a:solidFill>
            </a:endParaRPr>
          </a:p>
          <a:p>
            <a:pPr>
              <a:lnSpc>
                <a:spcPct val="90000"/>
              </a:lnSpc>
            </a:pPr>
            <a:r>
              <a:rPr lang="fr-CA" sz="1600">
                <a:solidFill>
                  <a:srgbClr val="FFFFFF"/>
                </a:solidFill>
              </a:rPr>
              <a:t>L’Arche du goût SlowFood la décrit comme une variété prolifique au goût remarquable, se conservant très bien durant tout l’hiver. </a:t>
            </a:r>
          </a:p>
        </p:txBody>
      </p:sp>
      <p:pic>
        <p:nvPicPr>
          <p:cNvPr id="1027" name="Picture 3" descr="C:\Users\Lyne\Documents\Sod\Images_photos\SodImages\Variétés\Canada Crookneck\Canada Crookneck 2012 d.jpg"/>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rot="16200000">
            <a:off x="5461654" y="718947"/>
            <a:ext cx="2971800" cy="2228850"/>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C:\Users\Lyne\Documents\Sod\Images_photos\SodImages\Variétés\Canada Crookneck\Canada Crookneck 2012.jpg"/>
          <p:cNvPicPr>
            <a:picLocks noChangeAspect="1" noChangeArrowheads="1"/>
          </p:cNvPicPr>
          <p:nvPr/>
        </p:nvPicPr>
        <p:blipFill>
          <a:blip r:embed="rId4" cstate="print">
            <a:extLst>
              <a:ext uri="{28A0092B-C50C-407E-A947-70E740481C1C}">
                <a14:useLocalDpi xmlns:a14="http://schemas.microsoft.com/office/drawing/2010/main" val="0"/>
              </a:ext>
            </a:extLst>
          </a:blip>
          <a:stretch>
            <a:fillRect/>
          </a:stretch>
        </p:blipFill>
        <p:spPr bwMode="auto">
          <a:xfrm>
            <a:off x="5126754" y="3686460"/>
            <a:ext cx="3641598" cy="27311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768588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xmlns="" id="{99899462-FC16-43B0-966B-FCA26345071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ltGray">
          <a:xfrm>
            <a:off x="370331" y="478232"/>
            <a:ext cx="4356979" cy="5918673"/>
          </a:xfrm>
          <a:prstGeom prst="rect">
            <a:avLst/>
          </a:prstGeom>
          <a:solidFill>
            <a:srgbClr val="404040"/>
          </a:solidFill>
          <a:ln w="127000" cap="sq" cmpd="thinThick">
            <a:solidFill>
              <a:srgbClr val="4040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itre 5"/>
          <p:cNvSpPr>
            <a:spLocks noGrp="1"/>
          </p:cNvSpPr>
          <p:nvPr>
            <p:ph type="title"/>
          </p:nvPr>
        </p:nvSpPr>
        <p:spPr>
          <a:xfrm>
            <a:off x="710584" y="1053711"/>
            <a:ext cx="3700118" cy="1424446"/>
          </a:xfrm>
        </p:spPr>
        <p:txBody>
          <a:bodyPr vert="horz" lIns="91440" tIns="45720" rIns="91440" bIns="45720" rtlCol="0" anchor="ctr">
            <a:normAutofit/>
          </a:bodyPr>
          <a:lstStyle/>
          <a:p>
            <a:pPr algn="l">
              <a:lnSpc>
                <a:spcPct val="90000"/>
              </a:lnSpc>
            </a:pPr>
            <a:r>
              <a:rPr lang="en-US" sz="3000">
                <a:solidFill>
                  <a:srgbClr val="FFFFFF"/>
                </a:solidFill>
              </a:rPr>
              <a:t>L’arrivée des hybrides marque un tournant dans l’agriculture (F1)</a:t>
            </a:r>
          </a:p>
        </p:txBody>
      </p:sp>
      <p:cxnSp>
        <p:nvCxnSpPr>
          <p:cNvPr id="17" name="Straight Connector 16">
            <a:extLst>
              <a:ext uri="{FF2B5EF4-FFF2-40B4-BE49-F238E27FC236}">
                <a16:creationId xmlns:a16="http://schemas.microsoft.com/office/drawing/2014/main" xmlns="" id="{AAFEA932-2DF1-410C-A00A-7A1E7DBF7511}"/>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a:off x="809836" y="2639023"/>
            <a:ext cx="3600450" cy="0"/>
          </a:xfrm>
          <a:prstGeom prst="line">
            <a:avLst/>
          </a:prstGeom>
          <a:ln w="22225">
            <a:solidFill>
              <a:srgbClr val="E7E6E6"/>
            </a:solidFill>
          </a:ln>
        </p:spPr>
        <p:style>
          <a:lnRef idx="1">
            <a:schemeClr val="accent1"/>
          </a:lnRef>
          <a:fillRef idx="0">
            <a:schemeClr val="accent1"/>
          </a:fillRef>
          <a:effectRef idx="0">
            <a:schemeClr val="accent1"/>
          </a:effectRef>
          <a:fontRef idx="minor">
            <a:schemeClr val="tx1"/>
          </a:fontRef>
        </p:style>
      </p:cxnSp>
      <p:sp>
        <p:nvSpPr>
          <p:cNvPr id="7" name="Espace réservé du contenu 6"/>
          <p:cNvSpPr>
            <a:spLocks noGrp="1"/>
          </p:cNvSpPr>
          <p:nvPr>
            <p:ph sz="half" idx="1"/>
          </p:nvPr>
        </p:nvSpPr>
        <p:spPr>
          <a:xfrm>
            <a:off x="710585" y="2799889"/>
            <a:ext cx="3700117" cy="2987543"/>
          </a:xfrm>
        </p:spPr>
        <p:txBody>
          <a:bodyPr vert="horz" lIns="91440" tIns="45720" rIns="91440" bIns="45720" rtlCol="0" anchor="t">
            <a:normAutofit/>
          </a:bodyPr>
          <a:lstStyle/>
          <a:p>
            <a:pPr indent="-228600">
              <a:lnSpc>
                <a:spcPct val="90000"/>
              </a:lnSpc>
            </a:pPr>
            <a:r>
              <a:rPr lang="en-US" sz="1900">
                <a:solidFill>
                  <a:srgbClr val="FFFFFF"/>
                </a:solidFill>
              </a:rPr>
              <a:t>Production plus élevée (sic)</a:t>
            </a:r>
          </a:p>
          <a:p>
            <a:pPr indent="-228600">
              <a:lnSpc>
                <a:spcPct val="90000"/>
              </a:lnSpc>
            </a:pPr>
            <a:r>
              <a:rPr lang="en-US" sz="1900">
                <a:solidFill>
                  <a:srgbClr val="FFFFFF"/>
                </a:solidFill>
              </a:rPr>
              <a:t>Plus stable et fiables</a:t>
            </a:r>
          </a:p>
          <a:p>
            <a:pPr indent="-228600">
              <a:lnSpc>
                <a:spcPct val="90000"/>
              </a:lnSpc>
            </a:pPr>
            <a:r>
              <a:rPr lang="en-US" sz="1900">
                <a:solidFill>
                  <a:srgbClr val="FFFFFF"/>
                </a:solidFill>
              </a:rPr>
              <a:t>Très uniformes</a:t>
            </a:r>
          </a:p>
          <a:p>
            <a:pPr indent="-228600">
              <a:lnSpc>
                <a:spcPct val="90000"/>
              </a:lnSpc>
            </a:pPr>
            <a:r>
              <a:rPr lang="en-US" sz="1900">
                <a:solidFill>
                  <a:srgbClr val="FFFFFF"/>
                </a:solidFill>
              </a:rPr>
              <a:t>Adaptés à la machinerie (blé)</a:t>
            </a:r>
          </a:p>
        </p:txBody>
      </p:sp>
      <p:pic>
        <p:nvPicPr>
          <p:cNvPr id="9" name="Espace réservé du contenu 8"/>
          <p:cNvPicPr>
            <a:picLocks noGrp="1" noChangeAspect="1"/>
          </p:cNvPicPr>
          <p:nvPr>
            <p:ph sz="half" idx="2"/>
          </p:nvPr>
        </p:nvPicPr>
        <p:blipFill>
          <a:blip r:embed="rId2" cstate="print">
            <a:extLst>
              <a:ext uri="{28A0092B-C50C-407E-A947-70E740481C1C}">
                <a14:useLocalDpi xmlns:a14="http://schemas.microsoft.com/office/drawing/2010/main" val="0"/>
              </a:ext>
            </a:extLst>
          </a:blip>
          <a:stretch>
            <a:fillRect/>
          </a:stretch>
        </p:blipFill>
        <p:spPr>
          <a:xfrm>
            <a:off x="5067564" y="2640761"/>
            <a:ext cx="3641598" cy="1784383"/>
          </a:xfrm>
          <a:prstGeom prst="rect">
            <a:avLst/>
          </a:prstGeom>
        </p:spPr>
      </p:pic>
    </p:spTree>
    <p:extLst>
      <p:ext uri="{BB962C8B-B14F-4D97-AF65-F5344CB8AC3E}">
        <p14:creationId xmlns:p14="http://schemas.microsoft.com/office/powerpoint/2010/main" val="36368441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xmlns="" id="{823AC064-BC96-4F32-8AE1-B2FD3875482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ltGray">
          <a:xfrm>
            <a:off x="297661" y="280374"/>
            <a:ext cx="8579095" cy="1844256"/>
          </a:xfrm>
          <a:prstGeom prst="rect">
            <a:avLst/>
          </a:prstGeom>
          <a:solidFill>
            <a:srgbClr val="404040"/>
          </a:solidFill>
          <a:ln w="127000" cap="sq" cmpd="thinThick">
            <a:solidFill>
              <a:srgbClr val="4040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tre 2"/>
          <p:cNvSpPr>
            <a:spLocks noGrp="1"/>
          </p:cNvSpPr>
          <p:nvPr>
            <p:ph type="title"/>
          </p:nvPr>
        </p:nvSpPr>
        <p:spPr>
          <a:xfrm>
            <a:off x="409763" y="433545"/>
            <a:ext cx="8354890" cy="930447"/>
          </a:xfrm>
        </p:spPr>
        <p:txBody>
          <a:bodyPr vert="horz" lIns="91440" tIns="45720" rIns="91440" bIns="45720" rtlCol="0" anchor="b">
            <a:normAutofit/>
          </a:bodyPr>
          <a:lstStyle/>
          <a:p>
            <a:pPr>
              <a:lnSpc>
                <a:spcPct val="90000"/>
              </a:lnSpc>
            </a:pPr>
            <a:r>
              <a:rPr lang="en-US" sz="4700">
                <a:solidFill>
                  <a:srgbClr val="FFFFFF"/>
                </a:solidFill>
              </a:rPr>
              <a:t>Le savoir-faire s’est perdu…</a:t>
            </a:r>
          </a:p>
        </p:txBody>
      </p:sp>
      <p:cxnSp>
        <p:nvCxnSpPr>
          <p:cNvPr id="13" name="Straight Connector 12">
            <a:extLst>
              <a:ext uri="{FF2B5EF4-FFF2-40B4-BE49-F238E27FC236}">
                <a16:creationId xmlns:a16="http://schemas.microsoft.com/office/drawing/2014/main" xmlns="" id="{7E7C77BC-7138-40B1-A15B-20F57A494629}"/>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a:off x="1672558" y="1522292"/>
            <a:ext cx="5829300" cy="0"/>
          </a:xfrm>
          <a:prstGeom prst="line">
            <a:avLst/>
          </a:prstGeom>
          <a:ln w="22225">
            <a:solidFill>
              <a:srgbClr val="D9D9D9"/>
            </a:solidFill>
          </a:ln>
        </p:spPr>
        <p:style>
          <a:lnRef idx="1">
            <a:schemeClr val="accent1"/>
          </a:lnRef>
          <a:fillRef idx="0">
            <a:schemeClr val="accent1"/>
          </a:fillRef>
          <a:effectRef idx="0">
            <a:schemeClr val="accent1"/>
          </a:effectRef>
          <a:fontRef idx="minor">
            <a:schemeClr val="tx1"/>
          </a:fontRef>
        </p:style>
      </p:cxnSp>
      <p:pic>
        <p:nvPicPr>
          <p:cNvPr id="5" name="Espace réservé du contenu 4"/>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248675" y="3009626"/>
            <a:ext cx="4091938" cy="2832021"/>
          </a:xfrm>
          <a:prstGeom prst="rect">
            <a:avLst/>
          </a:prstGeom>
        </p:spPr>
      </p:pic>
      <p:cxnSp>
        <p:nvCxnSpPr>
          <p:cNvPr id="15" name="Straight Connector 14">
            <a:extLst>
              <a:ext uri="{FF2B5EF4-FFF2-40B4-BE49-F238E27FC236}">
                <a16:creationId xmlns:a16="http://schemas.microsoft.com/office/drawing/2014/main" xmlns="" id="{DB146403-F3D6-484B-B2ED-97F9565D0370}"/>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a:off x="4587208" y="2596836"/>
            <a:ext cx="0" cy="3657600"/>
          </a:xfrm>
          <a:prstGeom prst="line">
            <a:avLst/>
          </a:prstGeom>
          <a:ln w="101600" cmpd="dbl">
            <a:solidFill>
              <a:srgbClr val="595959"/>
            </a:solidFill>
          </a:ln>
        </p:spPr>
        <p:style>
          <a:lnRef idx="1">
            <a:schemeClr val="accent1"/>
          </a:lnRef>
          <a:fillRef idx="0">
            <a:schemeClr val="accent1"/>
          </a:fillRef>
          <a:effectRef idx="0">
            <a:schemeClr val="accent1"/>
          </a:effectRef>
          <a:fontRef idx="minor">
            <a:schemeClr val="tx1"/>
          </a:fontRef>
        </p:style>
      </p:cxnSp>
      <p:pic>
        <p:nvPicPr>
          <p:cNvPr id="6" name="Imag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833804" y="3090642"/>
            <a:ext cx="4091938" cy="2669989"/>
          </a:xfrm>
          <a:prstGeom prst="rect">
            <a:avLst/>
          </a:prstGeom>
        </p:spPr>
      </p:pic>
    </p:spTree>
    <p:extLst>
      <p:ext uri="{BB962C8B-B14F-4D97-AF65-F5344CB8AC3E}">
        <p14:creationId xmlns:p14="http://schemas.microsoft.com/office/powerpoint/2010/main" val="19407945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Rectangle 12">
            <a:extLst>
              <a:ext uri="{FF2B5EF4-FFF2-40B4-BE49-F238E27FC236}">
                <a16:creationId xmlns:a16="http://schemas.microsoft.com/office/drawing/2014/main" xmlns="" id="{04812C46-200A-4DEB-A05E-3ED6C68C238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9141713"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3" descr="C:\Users\Lyne\Documents\Sod\Images_photos\Little field special.jpg"/>
          <p:cNvPicPr>
            <a:picLocks noChangeAspect="1" noChangeArrowheads="1"/>
          </p:cNvPicPr>
          <p:nvPr/>
        </p:nvPicPr>
        <p:blipFill rotWithShape="1">
          <a:blip r:embed="rId3">
            <a:extLst>
              <a:ext uri="{28A0092B-C50C-407E-A947-70E740481C1C}">
                <a14:useLocalDpi xmlns:a14="http://schemas.microsoft.com/office/drawing/2010/main" val="0"/>
              </a:ext>
            </a:extLst>
          </a:blip>
          <a:srcRect l="14094" r="6595"/>
          <a:stretch/>
        </p:blipFill>
        <p:spPr bwMode="auto">
          <a:xfrm>
            <a:off x="20" y="10"/>
            <a:ext cx="7252212" cy="6857990"/>
          </a:xfrm>
          <a:prstGeom prst="rect">
            <a:avLst/>
          </a:prstGeom>
          <a:noFill/>
          <a:extLst>
            <a:ext uri="{909E8E84-426E-40dd-AFC4-6F175D3DCCD1}">
              <a14:hiddenFill xmlns:a14="http://schemas.microsoft.com/office/drawing/2010/main">
                <a:solidFill>
                  <a:srgbClr val="FFFFFF"/>
                </a:solidFill>
              </a14:hiddenFill>
            </a:ext>
          </a:extLst>
        </p:spPr>
      </p:pic>
      <p:sp>
        <p:nvSpPr>
          <p:cNvPr id="15" name="Rectangle 14">
            <a:extLst>
              <a:ext uri="{FF2B5EF4-FFF2-40B4-BE49-F238E27FC236}">
                <a16:creationId xmlns:a16="http://schemas.microsoft.com/office/drawing/2014/main" xmlns="" id="{D1EA859B-E555-4109-94F3-6700E046E00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flipH="1">
            <a:off x="3843764" y="0"/>
            <a:ext cx="5300233"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re 1"/>
          <p:cNvSpPr>
            <a:spLocks noGrp="1"/>
          </p:cNvSpPr>
          <p:nvPr>
            <p:ph type="title"/>
          </p:nvPr>
        </p:nvSpPr>
        <p:spPr>
          <a:xfrm>
            <a:off x="5648707" y="365125"/>
            <a:ext cx="2866642" cy="1899912"/>
          </a:xfrm>
        </p:spPr>
        <p:txBody>
          <a:bodyPr>
            <a:normAutofit/>
          </a:bodyPr>
          <a:lstStyle/>
          <a:p>
            <a:r>
              <a:rPr lang="fr-CA" sz="3500"/>
              <a:t>Vous aussi vous pouvez participer!</a:t>
            </a:r>
          </a:p>
        </p:txBody>
      </p:sp>
      <p:sp>
        <p:nvSpPr>
          <p:cNvPr id="3" name="Espace réservé du contenu 2"/>
          <p:cNvSpPr>
            <a:spLocks noGrp="1"/>
          </p:cNvSpPr>
          <p:nvPr>
            <p:ph idx="1"/>
          </p:nvPr>
        </p:nvSpPr>
        <p:spPr>
          <a:xfrm>
            <a:off x="5648707" y="2434201"/>
            <a:ext cx="2866642" cy="3742762"/>
          </a:xfrm>
        </p:spPr>
        <p:txBody>
          <a:bodyPr>
            <a:normAutofit/>
          </a:bodyPr>
          <a:lstStyle/>
          <a:p>
            <a:pPr marL="0" indent="0">
              <a:lnSpc>
                <a:spcPct val="90000"/>
              </a:lnSpc>
              <a:buNone/>
            </a:pPr>
            <a:r>
              <a:rPr lang="fr-CA" sz="1700"/>
              <a:t>Avantage de conserver ses propres semences: </a:t>
            </a:r>
          </a:p>
          <a:p>
            <a:pPr marL="342900" indent="-342900">
              <a:lnSpc>
                <a:spcPct val="90000"/>
              </a:lnSpc>
              <a:buClr>
                <a:schemeClr val="accent2">
                  <a:lumMod val="50000"/>
                </a:schemeClr>
              </a:buClr>
              <a:defRPr/>
            </a:pPr>
            <a:r>
              <a:rPr lang="en-GB" sz="1700"/>
              <a:t>Pour avoir des semences qui sont adaptées à notre climat et à notre région;</a:t>
            </a:r>
          </a:p>
          <a:p>
            <a:pPr marL="342900" indent="-342900">
              <a:lnSpc>
                <a:spcPct val="90000"/>
              </a:lnSpc>
              <a:buClr>
                <a:schemeClr val="accent2">
                  <a:lumMod val="50000"/>
                </a:schemeClr>
              </a:buClr>
              <a:defRPr/>
            </a:pPr>
            <a:r>
              <a:rPr lang="en-GB" sz="1700"/>
              <a:t>Pour la sauvegarde de notre patrimoine culturel;</a:t>
            </a:r>
          </a:p>
          <a:p>
            <a:pPr marL="342900" indent="-342900">
              <a:lnSpc>
                <a:spcPct val="90000"/>
              </a:lnSpc>
              <a:buClr>
                <a:schemeClr val="accent2">
                  <a:lumMod val="50000"/>
                </a:schemeClr>
              </a:buClr>
              <a:defRPr/>
            </a:pPr>
            <a:r>
              <a:rPr lang="en-GB" sz="1700"/>
              <a:t>Avoir accès à plusieurs variétés; </a:t>
            </a:r>
          </a:p>
          <a:p>
            <a:pPr marL="342900" indent="-342900">
              <a:lnSpc>
                <a:spcPct val="90000"/>
              </a:lnSpc>
              <a:buClr>
                <a:schemeClr val="accent2">
                  <a:lumMod val="50000"/>
                </a:schemeClr>
              </a:buClr>
              <a:defRPr/>
            </a:pPr>
            <a:r>
              <a:rPr lang="en-GB" sz="1700"/>
              <a:t>Pour des raisons économiques;</a:t>
            </a:r>
          </a:p>
          <a:p>
            <a:pPr>
              <a:lnSpc>
                <a:spcPct val="90000"/>
              </a:lnSpc>
            </a:pPr>
            <a:endParaRPr lang="fr-CA" sz="1700"/>
          </a:p>
          <a:p>
            <a:pPr>
              <a:lnSpc>
                <a:spcPct val="90000"/>
              </a:lnSpc>
            </a:pPr>
            <a:r>
              <a:rPr lang="fr-CA" sz="1700"/>
              <a:t>Visitez www.semences.ca </a:t>
            </a:r>
          </a:p>
          <a:p>
            <a:pPr>
              <a:lnSpc>
                <a:spcPct val="90000"/>
              </a:lnSpc>
            </a:pPr>
            <a:endParaRPr lang="fr-CA" sz="1700"/>
          </a:p>
        </p:txBody>
      </p:sp>
    </p:spTree>
    <p:extLst>
      <p:ext uri="{BB962C8B-B14F-4D97-AF65-F5344CB8AC3E}">
        <p14:creationId xmlns:p14="http://schemas.microsoft.com/office/powerpoint/2010/main" val="17733075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1264</TotalTime>
  <Words>822</Words>
  <Application>Microsoft Macintosh PowerPoint</Application>
  <PresentationFormat>Présentation à l'écran (4:3)</PresentationFormat>
  <Paragraphs>156</Paragraphs>
  <Slides>22</Slides>
  <Notes>15</Notes>
  <HiddenSlides>0</HiddenSlides>
  <MMClips>0</MMClips>
  <ScaleCrop>false</ScaleCrop>
  <HeadingPairs>
    <vt:vector size="4" baseType="variant">
      <vt:variant>
        <vt:lpstr>Thème</vt:lpstr>
      </vt:variant>
      <vt:variant>
        <vt:i4>1</vt:i4>
      </vt:variant>
      <vt:variant>
        <vt:lpstr>Titres des diapositives</vt:lpstr>
      </vt:variant>
      <vt:variant>
        <vt:i4>22</vt:i4>
      </vt:variant>
    </vt:vector>
  </HeadingPairs>
  <TitlesOfParts>
    <vt:vector size="23" baseType="lpstr">
      <vt:lpstr>Thème Office</vt:lpstr>
      <vt:lpstr>Présentation PowerPoint</vt:lpstr>
      <vt:lpstr>TERRE PROMISE, SEMENCIÈRE ARTISANALE</vt:lpstr>
      <vt:lpstr>Depuis le début des années 1900</vt:lpstr>
      <vt:lpstr>La disparition du Melon de Montréal</vt:lpstr>
      <vt:lpstr>La Boston Marrow?</vt:lpstr>
      <vt:lpstr>Mais où est passé la Canada Crookneck?</vt:lpstr>
      <vt:lpstr>L’arrivée des hybrides marque un tournant dans l’agriculture (F1)</vt:lpstr>
      <vt:lpstr>Le savoir-faire s’est perdu…</vt:lpstr>
      <vt:lpstr>Vous aussi vous pouvez participer!</vt:lpstr>
      <vt:lpstr>Règles de base à respecter</vt:lpstr>
      <vt:lpstr>Outils nécesaires</vt:lpstr>
      <vt:lpstr>Moustiquaires, taies, cabarets</vt:lpstr>
      <vt:lpstr>Distances à respecter et longévité</vt:lpstr>
      <vt:lpstr>Maturité des semences vs légumes</vt:lpstr>
      <vt:lpstr>Méthode pour les semences de tomates</vt:lpstr>
      <vt:lpstr>Méthode pour les légumineuses</vt:lpstr>
      <vt:lpstr>Sans congélation… la catastrophe!</vt:lpstr>
      <vt:lpstr>Guide de conservation  -  Seed Saving Guide</vt:lpstr>
      <vt:lpstr>Livre pour les semences du Québec!</vt:lpstr>
      <vt:lpstr>Références</vt:lpstr>
      <vt:lpstr>Les tiques… </vt:lpstr>
      <vt:lpstr>Présentation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LA conservation des semences</dc:title>
  <dc:creator>Lyne</dc:creator>
  <cp:lastModifiedBy>Marie-Claude Clermont</cp:lastModifiedBy>
  <cp:revision>137</cp:revision>
  <cp:lastPrinted>2016-04-22T16:29:42Z</cp:lastPrinted>
  <dcterms:created xsi:type="dcterms:W3CDTF">2013-03-16T01:40:21Z</dcterms:created>
  <dcterms:modified xsi:type="dcterms:W3CDTF">2023-01-10T20:29:10Z</dcterms:modified>
</cp:coreProperties>
</file>