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sIZZ1//ZIHOET8+W1o3iqf6dh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90" d="100"/>
          <a:sy n="90" d="100"/>
        </p:scale>
        <p:origin x="-21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6" Type="http://schemas.openxmlformats.org/officeDocument/2006/relationships/slide" Target="slides/slide5.xml"/><Relationship Id="rId7" Type="http://schemas.openxmlformats.org/officeDocument/2006/relationships/slide" Target="slides/slide6.xml"/><Relationship Id="rId9" Type="http://schemas.openxmlformats.org/officeDocument/2006/relationships/slide" Target="slides/slide8.xml"/><Relationship Id="rId8" Type="http://schemas.openxmlformats.org/officeDocument/2006/relationships/slide" Target="slides/slide7.xml"/><Relationship Id="rId38" Type="http://customschemas.google.com/relationships/presentationmetadata" Target="metadata"/><Relationship Id="rId3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23793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8"/>
        <p:cNvGrpSpPr/>
        <p:nvPr/>
      </p:nvGrpSpPr>
      <p:grpSpPr>
        <a:xfrm>
          <a:off x="0" y="0"/>
          <a:ext cx="0" cy="0"/>
          <a:chOff x="0" y="0"/>
          <a:chExt cx="0" cy="0"/>
        </a:xfrm>
      </p:grpSpPr>
      <p:sp>
        <p:nvSpPr>
          <p:cNvPr id="19" name="Google Shape;19;p29"/>
          <p:cNvSpPr/>
          <p:nvPr/>
        </p:nvSpPr>
        <p:spPr>
          <a:xfrm>
            <a:off x="685800" y="1346947"/>
            <a:ext cx="7772400" cy="80683"/>
          </a:xfrm>
          <a:prstGeom prst="rect">
            <a:avLst/>
          </a:prstGeom>
          <a:blipFill rotWithShape="1">
            <a:blip r:embed="rId2">
              <a:alphaModFix amt="80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9"/>
          <p:cNvSpPr/>
          <p:nvPr/>
        </p:nvSpPr>
        <p:spPr>
          <a:xfrm>
            <a:off x="685800" y="4282763"/>
            <a:ext cx="7772400" cy="80683"/>
          </a:xfrm>
          <a:prstGeom prst="rect">
            <a:avLst/>
          </a:prstGeom>
          <a:blipFill rotWithShape="1">
            <a:blip r:embed="rId2">
              <a:alphaModFix amt="80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9"/>
          <p:cNvSpPr/>
          <p:nvPr/>
        </p:nvSpPr>
        <p:spPr>
          <a:xfrm>
            <a:off x="685800" y="1484779"/>
            <a:ext cx="7772400" cy="274320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9"/>
          <p:cNvGrpSpPr/>
          <p:nvPr/>
        </p:nvGrpSpPr>
        <p:grpSpPr>
          <a:xfrm>
            <a:off x="7234780" y="4107023"/>
            <a:ext cx="914400" cy="914400"/>
            <a:chOff x="9685338" y="4460675"/>
            <a:chExt cx="1080904" cy="1080902"/>
          </a:xfrm>
        </p:grpSpPr>
        <p:sp>
          <p:nvSpPr>
            <p:cNvPr id="23" name="Google Shape;23;p29"/>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9"/>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9"/>
          <p:cNvSpPr txBox="1">
            <a:spLocks noGrp="1"/>
          </p:cNvSpPr>
          <p:nvPr>
            <p:ph type="ctrTitle"/>
          </p:nvPr>
        </p:nvSpPr>
        <p:spPr>
          <a:xfrm>
            <a:off x="788670" y="1432223"/>
            <a:ext cx="759333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6400"/>
              <a:buFont typeface="Rockwell"/>
              <a:buNone/>
              <a:defRPr sz="6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9"/>
          <p:cNvSpPr txBox="1">
            <a:spLocks noGrp="1"/>
          </p:cNvSpPr>
          <p:nvPr>
            <p:ph type="subTitle" idx="1"/>
          </p:nvPr>
        </p:nvSpPr>
        <p:spPr>
          <a:xfrm>
            <a:off x="802386" y="4389120"/>
            <a:ext cx="5918454"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530"/>
              <a:buNone/>
              <a:defRPr sz="1800" b="0">
                <a:solidFill>
                  <a:schemeClr val="dk1"/>
                </a:solidFill>
              </a:defRPr>
            </a:lvl1pPr>
            <a:lvl2pPr lvl="1" algn="ctr">
              <a:lnSpc>
                <a:spcPct val="90000"/>
              </a:lnSpc>
              <a:spcBef>
                <a:spcPts val="400"/>
              </a:spcBef>
              <a:spcAft>
                <a:spcPts val="0"/>
              </a:spcAft>
              <a:buSzPts val="1530"/>
              <a:buNone/>
              <a:defRPr sz="1800"/>
            </a:lvl2pPr>
            <a:lvl3pPr lvl="2" algn="ctr">
              <a:lnSpc>
                <a:spcPct val="90000"/>
              </a:lnSpc>
              <a:spcBef>
                <a:spcPts val="400"/>
              </a:spcBef>
              <a:spcAft>
                <a:spcPts val="0"/>
              </a:spcAft>
              <a:buSzPts val="1530"/>
              <a:buNone/>
              <a:defRPr sz="1800"/>
            </a:lvl3pPr>
            <a:lvl4pPr lvl="3" algn="ctr">
              <a:lnSpc>
                <a:spcPct val="90000"/>
              </a:lnSpc>
              <a:spcBef>
                <a:spcPts val="400"/>
              </a:spcBef>
              <a:spcAft>
                <a:spcPts val="0"/>
              </a:spcAft>
              <a:buSzPts val="1530"/>
              <a:buNone/>
              <a:defRPr sz="1800"/>
            </a:lvl4pPr>
            <a:lvl5pPr lvl="4" algn="ctr">
              <a:lnSpc>
                <a:spcPct val="90000"/>
              </a:lnSpc>
              <a:spcBef>
                <a:spcPts val="400"/>
              </a:spcBef>
              <a:spcAft>
                <a:spcPts val="0"/>
              </a:spcAft>
              <a:buSzPts val="1530"/>
              <a:buNone/>
              <a:defRPr sz="1800"/>
            </a:lvl5pPr>
            <a:lvl6pPr lvl="5" algn="ctr">
              <a:lnSpc>
                <a:spcPct val="90000"/>
              </a:lnSpc>
              <a:spcBef>
                <a:spcPts val="400"/>
              </a:spcBef>
              <a:spcAft>
                <a:spcPts val="0"/>
              </a:spcAft>
              <a:buSzPts val="1530"/>
              <a:buNone/>
              <a:defRPr sz="1800"/>
            </a:lvl6pPr>
            <a:lvl7pPr lvl="6" algn="ctr">
              <a:lnSpc>
                <a:spcPct val="90000"/>
              </a:lnSpc>
              <a:spcBef>
                <a:spcPts val="400"/>
              </a:spcBef>
              <a:spcAft>
                <a:spcPts val="0"/>
              </a:spcAft>
              <a:buSzPts val="1530"/>
              <a:buNone/>
              <a:defRPr sz="1800"/>
            </a:lvl7pPr>
            <a:lvl8pPr lvl="7" algn="ctr">
              <a:lnSpc>
                <a:spcPct val="90000"/>
              </a:lnSpc>
              <a:spcBef>
                <a:spcPts val="400"/>
              </a:spcBef>
              <a:spcAft>
                <a:spcPts val="0"/>
              </a:spcAft>
              <a:buSzPts val="1530"/>
              <a:buNone/>
              <a:defRPr sz="1800"/>
            </a:lvl8pPr>
            <a:lvl9pPr lvl="8" algn="ctr">
              <a:lnSpc>
                <a:spcPct val="90000"/>
              </a:lnSpc>
              <a:spcBef>
                <a:spcPts val="400"/>
              </a:spcBef>
              <a:spcAft>
                <a:spcPts val="200"/>
              </a:spcAft>
              <a:buSzPts val="1530"/>
              <a:buNone/>
              <a:defRPr sz="1800"/>
            </a:lvl9pPr>
          </a:lstStyle>
          <a:p>
            <a:endParaRPr/>
          </a:p>
        </p:txBody>
      </p:sp>
      <p:sp>
        <p:nvSpPr>
          <p:cNvPr id="27" name="Google Shape;27;p29"/>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ftr" idx="11"/>
          </p:nvPr>
        </p:nvSpPr>
        <p:spPr>
          <a:xfrm>
            <a:off x="812805"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sldNum" idx="12"/>
          </p:nvPr>
        </p:nvSpPr>
        <p:spPr>
          <a:xfrm>
            <a:off x="7244280" y="4227195"/>
            <a:ext cx="895401" cy="64008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2800" b="1" i="0" u="none" strike="noStrike" cap="none">
                <a:solidFill>
                  <a:srgbClr val="FFFFFF"/>
                </a:solidFill>
                <a:latin typeface="Rockwell"/>
                <a:ea typeface="Rockwell"/>
                <a:cs typeface="Rockwell"/>
                <a:sym typeface="Rockwell"/>
              </a:defRPr>
            </a:lvl1pPr>
            <a:lvl2pPr marL="0" marR="0" lvl="1" indent="0" algn="ctr">
              <a:spcBef>
                <a:spcPts val="0"/>
              </a:spcBef>
              <a:buNone/>
              <a:defRPr sz="2800" b="1" i="0" u="none" strike="noStrike" cap="none">
                <a:solidFill>
                  <a:srgbClr val="FFFFFF"/>
                </a:solidFill>
                <a:latin typeface="Rockwell"/>
                <a:ea typeface="Rockwell"/>
                <a:cs typeface="Rockwell"/>
                <a:sym typeface="Rockwell"/>
              </a:defRPr>
            </a:lvl2pPr>
            <a:lvl3pPr marL="0" marR="0" lvl="2" indent="0" algn="ctr">
              <a:spcBef>
                <a:spcPts val="0"/>
              </a:spcBef>
              <a:buNone/>
              <a:defRPr sz="2800" b="1" i="0" u="none" strike="noStrike" cap="none">
                <a:solidFill>
                  <a:srgbClr val="FFFFFF"/>
                </a:solidFill>
                <a:latin typeface="Rockwell"/>
                <a:ea typeface="Rockwell"/>
                <a:cs typeface="Rockwell"/>
                <a:sym typeface="Rockwell"/>
              </a:defRPr>
            </a:lvl3pPr>
            <a:lvl4pPr marL="0" marR="0" lvl="3" indent="0" algn="ctr">
              <a:spcBef>
                <a:spcPts val="0"/>
              </a:spcBef>
              <a:buNone/>
              <a:defRPr sz="2800" b="1" i="0" u="none" strike="noStrike" cap="none">
                <a:solidFill>
                  <a:srgbClr val="FFFFFF"/>
                </a:solidFill>
                <a:latin typeface="Rockwell"/>
                <a:ea typeface="Rockwell"/>
                <a:cs typeface="Rockwell"/>
                <a:sym typeface="Rockwell"/>
              </a:defRPr>
            </a:lvl4pPr>
            <a:lvl5pPr marL="0" marR="0" lvl="4" indent="0" algn="ctr">
              <a:spcBef>
                <a:spcPts val="0"/>
              </a:spcBef>
              <a:buNone/>
              <a:defRPr sz="2800" b="1" i="0" u="none" strike="noStrike" cap="none">
                <a:solidFill>
                  <a:srgbClr val="FFFFFF"/>
                </a:solidFill>
                <a:latin typeface="Rockwell"/>
                <a:ea typeface="Rockwell"/>
                <a:cs typeface="Rockwell"/>
                <a:sym typeface="Rockwell"/>
              </a:defRPr>
            </a:lvl5pPr>
            <a:lvl6pPr marL="0" marR="0" lvl="5" indent="0" algn="ctr">
              <a:spcBef>
                <a:spcPts val="0"/>
              </a:spcBef>
              <a:buNone/>
              <a:defRPr sz="2800" b="1" i="0" u="none" strike="noStrike" cap="none">
                <a:solidFill>
                  <a:srgbClr val="FFFFFF"/>
                </a:solidFill>
                <a:latin typeface="Rockwell"/>
                <a:ea typeface="Rockwell"/>
                <a:cs typeface="Rockwell"/>
                <a:sym typeface="Rockwell"/>
              </a:defRPr>
            </a:lvl6pPr>
            <a:lvl7pPr marL="0" marR="0" lvl="6" indent="0" algn="ctr">
              <a:spcBef>
                <a:spcPts val="0"/>
              </a:spcBef>
              <a:buNone/>
              <a:defRPr sz="2800" b="1" i="0" u="none" strike="noStrike" cap="none">
                <a:solidFill>
                  <a:srgbClr val="FFFFFF"/>
                </a:solidFill>
                <a:latin typeface="Rockwell"/>
                <a:ea typeface="Rockwell"/>
                <a:cs typeface="Rockwell"/>
                <a:sym typeface="Rockwell"/>
              </a:defRPr>
            </a:lvl7pPr>
            <a:lvl8pPr marL="0" marR="0" lvl="7" indent="0" algn="ctr">
              <a:spcBef>
                <a:spcPts val="0"/>
              </a:spcBef>
              <a:buNone/>
              <a:defRPr sz="2800" b="1" i="0" u="none" strike="noStrike" cap="none">
                <a:solidFill>
                  <a:srgbClr val="FFFFFF"/>
                </a:solidFill>
                <a:latin typeface="Rockwell"/>
                <a:ea typeface="Rockwell"/>
                <a:cs typeface="Rockwell"/>
                <a:sym typeface="Rockwell"/>
              </a:defRPr>
            </a:lvl8pPr>
            <a:lvl9pPr marL="0" marR="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93"/>
        <p:cNvGrpSpPr/>
        <p:nvPr/>
      </p:nvGrpSpPr>
      <p:grpSpPr>
        <a:xfrm>
          <a:off x="0" y="0"/>
          <a:ext cx="0" cy="0"/>
          <a:chOff x="0" y="0"/>
          <a:chExt cx="0" cy="0"/>
        </a:xfrm>
      </p:grpSpPr>
      <p:sp>
        <p:nvSpPr>
          <p:cNvPr id="94" name="Google Shape;94;p38"/>
          <p:cNvSpPr/>
          <p:nvPr/>
        </p:nvSpPr>
        <p:spPr>
          <a:xfrm>
            <a:off x="6227806" y="1"/>
            <a:ext cx="2916194"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8"/>
          <p:cNvSpPr txBox="1">
            <a:spLocks noGrp="1"/>
          </p:cNvSpPr>
          <p:nvPr>
            <p:ph type="title"/>
          </p:nvPr>
        </p:nvSpPr>
        <p:spPr>
          <a:xfrm>
            <a:off x="6412230" y="685800"/>
            <a:ext cx="24003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800"/>
              <a:buFont typeface="Rockwel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8"/>
          <p:cNvSpPr>
            <a:spLocks noGrp="1"/>
          </p:cNvSpPr>
          <p:nvPr>
            <p:ph type="pic" idx="2"/>
          </p:nvPr>
        </p:nvSpPr>
        <p:spPr>
          <a:xfrm>
            <a:off x="0" y="0"/>
            <a:ext cx="6227805" cy="6858000"/>
          </a:xfrm>
          <a:prstGeom prst="rect">
            <a:avLst/>
          </a:prstGeom>
          <a:solidFill>
            <a:srgbClr val="E1DFDF"/>
          </a:solidFill>
          <a:ln>
            <a:noFill/>
          </a:ln>
        </p:spPr>
      </p:sp>
      <p:sp>
        <p:nvSpPr>
          <p:cNvPr id="97" name="Google Shape;97;p38"/>
          <p:cNvSpPr txBox="1">
            <a:spLocks noGrp="1"/>
          </p:cNvSpPr>
          <p:nvPr>
            <p:ph type="body" idx="1"/>
          </p:nvPr>
        </p:nvSpPr>
        <p:spPr>
          <a:xfrm>
            <a:off x="6412230" y="2423160"/>
            <a:ext cx="24003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48"/>
              <a:buNone/>
              <a:defRPr sz="1350">
                <a:solidFill>
                  <a:srgbClr val="69240B"/>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grpSp>
        <p:nvGrpSpPr>
          <p:cNvPr id="98" name="Google Shape;98;p38"/>
          <p:cNvGrpSpPr/>
          <p:nvPr/>
        </p:nvGrpSpPr>
        <p:grpSpPr>
          <a:xfrm>
            <a:off x="8522664" y="6255258"/>
            <a:ext cx="393192" cy="393192"/>
            <a:chOff x="8532189" y="5068824"/>
            <a:chExt cx="393192" cy="393192"/>
          </a:xfrm>
        </p:grpSpPr>
        <p:sp>
          <p:nvSpPr>
            <p:cNvPr id="99" name="Google Shape;99;p38"/>
            <p:cNvSpPr/>
            <p:nvPr/>
          </p:nvSpPr>
          <p:spPr>
            <a:xfrm>
              <a:off x="8532189" y="5068824"/>
              <a:ext cx="393192" cy="393192"/>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8"/>
            <p:cNvSpPr/>
            <p:nvPr/>
          </p:nvSpPr>
          <p:spPr>
            <a:xfrm>
              <a:off x="8568766" y="5105400"/>
              <a:ext cx="320039" cy="32004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38"/>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rot="5400000">
            <a:off x="2546604" y="260604"/>
            <a:ext cx="4050792" cy="7772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06" name="Google Shape;106;p39"/>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9"/>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09"/>
        <p:cNvGrpSpPr/>
        <p:nvPr/>
      </p:nvGrpSpPr>
      <p:grpSpPr>
        <a:xfrm>
          <a:off x="0" y="0"/>
          <a:ext cx="0" cy="0"/>
          <a:chOff x="0" y="0"/>
          <a:chExt cx="0" cy="0"/>
        </a:xfrm>
      </p:grpSpPr>
      <p:sp>
        <p:nvSpPr>
          <p:cNvPr id="110" name="Google Shape;110;p40"/>
          <p:cNvSpPr txBox="1">
            <a:spLocks noGrp="1"/>
          </p:cNvSpPr>
          <p:nvPr>
            <p:ph type="title"/>
          </p:nvPr>
        </p:nvSpPr>
        <p:spPr>
          <a:xfrm rot="5400000">
            <a:off x="4681538" y="2395538"/>
            <a:ext cx="5638800"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200"/>
              <a:buFont typeface="Rockwell"/>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0"/>
          <p:cNvSpPr txBox="1">
            <a:spLocks noGrp="1"/>
          </p:cNvSpPr>
          <p:nvPr>
            <p:ph type="body" idx="1"/>
          </p:nvPr>
        </p:nvSpPr>
        <p:spPr>
          <a:xfrm rot="5400000">
            <a:off x="795338" y="538163"/>
            <a:ext cx="5638800" cy="5629275"/>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12" name="Google Shape;112;p40"/>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0"/>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0"/>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33" name="Google Shape;33;p30"/>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685800" y="2194560"/>
            <a:ext cx="365760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39" name="Google Shape;39;p31"/>
          <p:cNvSpPr txBox="1">
            <a:spLocks noGrp="1"/>
          </p:cNvSpPr>
          <p:nvPr>
            <p:ph type="body" idx="2"/>
          </p:nvPr>
        </p:nvSpPr>
        <p:spPr>
          <a:xfrm>
            <a:off x="4792218" y="2194560"/>
            <a:ext cx="365760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0" name="Google Shape;40;p31"/>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1"/>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2"/>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eux contenus">
  <p:cSld name="1_Deux contenus">
    <p:spTree>
      <p:nvGrpSpPr>
        <p:cNvPr id="1" name="Shape 48"/>
        <p:cNvGrpSpPr/>
        <p:nvPr/>
      </p:nvGrpSpPr>
      <p:grpSpPr>
        <a:xfrm>
          <a:off x="0" y="0"/>
          <a:ext cx="0" cy="0"/>
          <a:chOff x="0" y="0"/>
          <a:chExt cx="0" cy="0"/>
        </a:xfrm>
      </p:grpSpPr>
      <p:sp>
        <p:nvSpPr>
          <p:cNvPr id="49" name="Google Shape;49;p33"/>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
        <p:nvSpPr>
          <p:cNvPr id="52" name="Google Shape;52;p33"/>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2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3" name="Google Shape;53;p33"/>
          <p:cNvGrpSpPr/>
          <p:nvPr/>
        </p:nvGrpSpPr>
        <p:grpSpPr>
          <a:xfrm>
            <a:off x="1172584" y="1392217"/>
            <a:ext cx="6779110" cy="923330"/>
            <a:chOff x="1172584" y="1381459"/>
            <a:chExt cx="6779110" cy="923330"/>
          </a:xfrm>
        </p:grpSpPr>
        <p:sp>
          <p:nvSpPr>
            <p:cNvPr id="54" name="Google Shape;54;p33"/>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5400">
                  <a:solidFill>
                    <a:srgbClr val="A5A1A1"/>
                  </a:solidFill>
                  <a:latin typeface="Noto Sans Symbols"/>
                  <a:ea typeface="Noto Sans Symbols"/>
                  <a:cs typeface="Noto Sans Symbols"/>
                  <a:sym typeface="Noto Sans Symbols"/>
                </a:rPr>
                <a:t>🙢</a:t>
              </a:r>
              <a:endParaRPr/>
            </a:p>
          </p:txBody>
        </p:sp>
        <p:cxnSp>
          <p:nvCxnSpPr>
            <p:cNvPr id="55" name="Google Shape;55;p33"/>
            <p:cNvCxnSpPr/>
            <p:nvPr/>
          </p:nvCxnSpPr>
          <p:spPr>
            <a:xfrm rot="10800000">
              <a:off x="1172584" y="1925620"/>
              <a:ext cx="3119718" cy="1588"/>
            </a:xfrm>
            <a:prstGeom prst="straightConnector1">
              <a:avLst/>
            </a:prstGeom>
            <a:noFill/>
            <a:ln w="9525" cap="flat" cmpd="sng">
              <a:solidFill>
                <a:srgbClr val="A5A1A1"/>
              </a:solidFill>
              <a:prstDash val="solid"/>
              <a:round/>
              <a:headEnd type="none" w="sm" len="sm"/>
              <a:tailEnd type="none" w="sm" len="sm"/>
            </a:ln>
          </p:spPr>
        </p:cxnSp>
        <p:cxnSp>
          <p:nvCxnSpPr>
            <p:cNvPr id="56" name="Google Shape;56;p33"/>
            <p:cNvCxnSpPr/>
            <p:nvPr/>
          </p:nvCxnSpPr>
          <p:spPr>
            <a:xfrm rot="10800000">
              <a:off x="4831976" y="1922650"/>
              <a:ext cx="3119718" cy="1588"/>
            </a:xfrm>
            <a:prstGeom prst="straightConnector1">
              <a:avLst/>
            </a:prstGeom>
            <a:noFill/>
            <a:ln w="9525" cap="flat" cmpd="sng">
              <a:solidFill>
                <a:srgbClr val="A5A1A1"/>
              </a:solidFill>
              <a:prstDash val="solid"/>
              <a:round/>
              <a:headEnd type="none" w="sm" len="sm"/>
              <a:tailEnd type="none" w="sm" len="sm"/>
            </a:ln>
          </p:spPr>
        </p:cxnSp>
      </p:grpSp>
      <p:sp>
        <p:nvSpPr>
          <p:cNvPr id="57" name="Google Shape;57;p33"/>
          <p:cNvSpPr txBox="1">
            <a:spLocks noGrp="1"/>
          </p:cNvSpPr>
          <p:nvPr>
            <p:ph type="body" idx="1"/>
          </p:nvPr>
        </p:nvSpPr>
        <p:spPr>
          <a:xfrm>
            <a:off x="685800" y="2240280"/>
            <a:ext cx="3803904" cy="3877056"/>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58" name="Google Shape;58;p33"/>
          <p:cNvSpPr txBox="1">
            <a:spLocks noGrp="1"/>
          </p:cNvSpPr>
          <p:nvPr>
            <p:ph type="body" idx="2"/>
          </p:nvPr>
        </p:nvSpPr>
        <p:spPr>
          <a:xfrm>
            <a:off x="4645151" y="2240280"/>
            <a:ext cx="3803904" cy="3877056"/>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spTree>
      <p:nvGrpSpPr>
        <p:cNvPr id="1" name="Shape 63"/>
        <p:cNvGrpSpPr/>
        <p:nvPr/>
      </p:nvGrpSpPr>
      <p:grpSpPr>
        <a:xfrm>
          <a:off x="0" y="0"/>
          <a:ext cx="0" cy="0"/>
          <a:chOff x="0" y="0"/>
          <a:chExt cx="0" cy="0"/>
        </a:xfrm>
      </p:grpSpPr>
      <p:sp>
        <p:nvSpPr>
          <p:cNvPr id="64" name="Google Shape;64;p35"/>
          <p:cNvSpPr/>
          <p:nvPr/>
        </p:nvSpPr>
        <p:spPr>
          <a:xfrm>
            <a:off x="0" y="4917989"/>
            <a:ext cx="9144000" cy="194001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5"/>
          <p:cNvSpPr txBox="1">
            <a:spLocks noGrp="1"/>
          </p:cNvSpPr>
          <p:nvPr>
            <p:ph type="title"/>
          </p:nvPr>
        </p:nvSpPr>
        <p:spPr>
          <a:xfrm>
            <a:off x="1625346" y="1225296"/>
            <a:ext cx="696087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6400"/>
              <a:buFont typeface="Rockwell"/>
              <a:buNone/>
              <a:defRPr sz="6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txBox="1">
            <a:spLocks noGrp="1"/>
          </p:cNvSpPr>
          <p:nvPr>
            <p:ph type="body" idx="1"/>
          </p:nvPr>
        </p:nvSpPr>
        <p:spPr>
          <a:xfrm>
            <a:off x="1624330" y="5020056"/>
            <a:ext cx="678942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30"/>
              <a:buNone/>
              <a:defRPr sz="1800" b="0">
                <a:solidFill>
                  <a:srgbClr val="69240B"/>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67" name="Google Shape;67;p35"/>
          <p:cNvSpPr txBox="1">
            <a:spLocks noGrp="1"/>
          </p:cNvSpPr>
          <p:nvPr>
            <p:ph type="dt" idx="10"/>
          </p:nvPr>
        </p:nvSpPr>
        <p:spPr>
          <a:xfrm>
            <a:off x="6445251" y="6272785"/>
            <a:ext cx="19832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5"/>
          <p:cNvSpPr txBox="1">
            <a:spLocks noGrp="1"/>
          </p:cNvSpPr>
          <p:nvPr>
            <p:ph type="ftr" idx="11"/>
          </p:nvPr>
        </p:nvSpPr>
        <p:spPr>
          <a:xfrm>
            <a:off x="1636099"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9240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9" name="Google Shape;69;p35"/>
          <p:cNvGrpSpPr/>
          <p:nvPr/>
        </p:nvGrpSpPr>
        <p:grpSpPr>
          <a:xfrm>
            <a:off x="633862" y="2430623"/>
            <a:ext cx="914400" cy="914400"/>
            <a:chOff x="9685338" y="4460675"/>
            <a:chExt cx="1080904" cy="1080902"/>
          </a:xfrm>
        </p:grpSpPr>
        <p:sp>
          <p:nvSpPr>
            <p:cNvPr id="70" name="Google Shape;70;p35"/>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5"/>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35"/>
          <p:cNvSpPr txBox="1">
            <a:spLocks noGrp="1"/>
          </p:cNvSpPr>
          <p:nvPr>
            <p:ph type="sldNum" idx="12"/>
          </p:nvPr>
        </p:nvSpPr>
        <p:spPr>
          <a:xfrm>
            <a:off x="645450" y="2508607"/>
            <a:ext cx="891224" cy="720332"/>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2800" b="1">
                <a:solidFill>
                  <a:srgbClr val="FFFFFF"/>
                </a:solidFill>
                <a:latin typeface="Rockwell"/>
                <a:ea typeface="Rockwell"/>
                <a:cs typeface="Rockwell"/>
                <a:sym typeface="Rockwell"/>
              </a:defRPr>
            </a:lvl1pPr>
            <a:lvl2pPr marL="0" marR="0" lvl="1" indent="0" algn="ctr">
              <a:spcBef>
                <a:spcPts val="0"/>
              </a:spcBef>
              <a:buNone/>
              <a:defRPr sz="2800" b="1">
                <a:solidFill>
                  <a:srgbClr val="FFFFFF"/>
                </a:solidFill>
                <a:latin typeface="Rockwell"/>
                <a:ea typeface="Rockwell"/>
                <a:cs typeface="Rockwell"/>
                <a:sym typeface="Rockwell"/>
              </a:defRPr>
            </a:lvl2pPr>
            <a:lvl3pPr marL="0" marR="0" lvl="2" indent="0" algn="ctr">
              <a:spcBef>
                <a:spcPts val="0"/>
              </a:spcBef>
              <a:buNone/>
              <a:defRPr sz="2800" b="1">
                <a:solidFill>
                  <a:srgbClr val="FFFFFF"/>
                </a:solidFill>
                <a:latin typeface="Rockwell"/>
                <a:ea typeface="Rockwell"/>
                <a:cs typeface="Rockwell"/>
                <a:sym typeface="Rockwell"/>
              </a:defRPr>
            </a:lvl3pPr>
            <a:lvl4pPr marL="0" marR="0" lvl="3" indent="0" algn="ctr">
              <a:spcBef>
                <a:spcPts val="0"/>
              </a:spcBef>
              <a:buNone/>
              <a:defRPr sz="2800" b="1">
                <a:solidFill>
                  <a:srgbClr val="FFFFFF"/>
                </a:solidFill>
                <a:latin typeface="Rockwell"/>
                <a:ea typeface="Rockwell"/>
                <a:cs typeface="Rockwell"/>
                <a:sym typeface="Rockwell"/>
              </a:defRPr>
            </a:lvl4pPr>
            <a:lvl5pPr marL="0" marR="0" lvl="4" indent="0" algn="ctr">
              <a:spcBef>
                <a:spcPts val="0"/>
              </a:spcBef>
              <a:buNone/>
              <a:defRPr sz="2800" b="1">
                <a:solidFill>
                  <a:srgbClr val="FFFFFF"/>
                </a:solidFill>
                <a:latin typeface="Rockwell"/>
                <a:ea typeface="Rockwell"/>
                <a:cs typeface="Rockwell"/>
                <a:sym typeface="Rockwell"/>
              </a:defRPr>
            </a:lvl5pPr>
            <a:lvl6pPr marL="0" marR="0" lvl="5" indent="0" algn="ctr">
              <a:spcBef>
                <a:spcPts val="0"/>
              </a:spcBef>
              <a:buNone/>
              <a:defRPr sz="2800" b="1">
                <a:solidFill>
                  <a:srgbClr val="FFFFFF"/>
                </a:solidFill>
                <a:latin typeface="Rockwell"/>
                <a:ea typeface="Rockwell"/>
                <a:cs typeface="Rockwell"/>
                <a:sym typeface="Rockwell"/>
              </a:defRPr>
            </a:lvl6pPr>
            <a:lvl7pPr marL="0" marR="0" lvl="6" indent="0" algn="ctr">
              <a:spcBef>
                <a:spcPts val="0"/>
              </a:spcBef>
              <a:buNone/>
              <a:defRPr sz="2800" b="1">
                <a:solidFill>
                  <a:srgbClr val="FFFFFF"/>
                </a:solidFill>
                <a:latin typeface="Rockwell"/>
                <a:ea typeface="Rockwell"/>
                <a:cs typeface="Rockwell"/>
                <a:sym typeface="Rockwell"/>
              </a:defRPr>
            </a:lvl7pPr>
            <a:lvl8pPr marL="0" marR="0" lvl="7" indent="0" algn="ctr">
              <a:spcBef>
                <a:spcPts val="0"/>
              </a:spcBef>
              <a:buNone/>
              <a:defRPr sz="2800" b="1">
                <a:solidFill>
                  <a:srgbClr val="FFFFFF"/>
                </a:solidFill>
                <a:latin typeface="Rockwell"/>
                <a:ea typeface="Rockwell"/>
                <a:cs typeface="Rockwell"/>
                <a:sym typeface="Rockwell"/>
              </a:defRPr>
            </a:lvl8pPr>
            <a:lvl9pPr marL="0" marR="0" lvl="8" indent="0" algn="ctr">
              <a:spcBef>
                <a:spcPts val="0"/>
              </a:spcBef>
              <a:buNone/>
              <a:defRPr sz="2800" b="1">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6"/>
          <p:cNvSpPr txBox="1">
            <a:spLocks noGrp="1"/>
          </p:cNvSpPr>
          <p:nvPr>
            <p:ph type="body" idx="1"/>
          </p:nvPr>
        </p:nvSpPr>
        <p:spPr>
          <a:xfrm>
            <a:off x="685800" y="2048256"/>
            <a:ext cx="365760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76" name="Google Shape;76;p36"/>
          <p:cNvSpPr txBox="1">
            <a:spLocks noGrp="1"/>
          </p:cNvSpPr>
          <p:nvPr>
            <p:ph type="body" idx="2"/>
          </p:nvPr>
        </p:nvSpPr>
        <p:spPr>
          <a:xfrm>
            <a:off x="685800" y="2743200"/>
            <a:ext cx="365760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7" name="Google Shape;77;p36"/>
          <p:cNvSpPr txBox="1">
            <a:spLocks noGrp="1"/>
          </p:cNvSpPr>
          <p:nvPr>
            <p:ph type="body" idx="3"/>
          </p:nvPr>
        </p:nvSpPr>
        <p:spPr>
          <a:xfrm>
            <a:off x="4820793" y="2048256"/>
            <a:ext cx="365760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78" name="Google Shape;78;p36"/>
          <p:cNvSpPr txBox="1">
            <a:spLocks noGrp="1"/>
          </p:cNvSpPr>
          <p:nvPr>
            <p:ph type="body" idx="4"/>
          </p:nvPr>
        </p:nvSpPr>
        <p:spPr>
          <a:xfrm>
            <a:off x="4820793" y="2743200"/>
            <a:ext cx="365760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9" name="Google Shape;79;p36"/>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u avec légende" type="objTx">
  <p:cSld name="OBJECT_WITH_CAPTION_TEXT">
    <p:spTree>
      <p:nvGrpSpPr>
        <p:cNvPr id="1" name="Shape 82"/>
        <p:cNvGrpSpPr/>
        <p:nvPr/>
      </p:nvGrpSpPr>
      <p:grpSpPr>
        <a:xfrm>
          <a:off x="0" y="0"/>
          <a:ext cx="0" cy="0"/>
          <a:chOff x="0" y="0"/>
          <a:chExt cx="0" cy="0"/>
        </a:xfrm>
      </p:grpSpPr>
      <p:sp>
        <p:nvSpPr>
          <p:cNvPr id="83" name="Google Shape;83;p37"/>
          <p:cNvSpPr/>
          <p:nvPr/>
        </p:nvSpPr>
        <p:spPr>
          <a:xfrm>
            <a:off x="6227806" y="1"/>
            <a:ext cx="2916194"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7"/>
          <p:cNvSpPr txBox="1">
            <a:spLocks noGrp="1"/>
          </p:cNvSpPr>
          <p:nvPr>
            <p:ph type="title"/>
          </p:nvPr>
        </p:nvSpPr>
        <p:spPr>
          <a:xfrm>
            <a:off x="6412230" y="685800"/>
            <a:ext cx="24003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800"/>
              <a:buFont typeface="Rockwell"/>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7"/>
          <p:cNvSpPr txBox="1">
            <a:spLocks noGrp="1"/>
          </p:cNvSpPr>
          <p:nvPr>
            <p:ph type="body" idx="1"/>
          </p:nvPr>
        </p:nvSpPr>
        <p:spPr>
          <a:xfrm>
            <a:off x="628650" y="685800"/>
            <a:ext cx="5033772"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86" name="Google Shape;86;p37"/>
          <p:cNvSpPr txBox="1">
            <a:spLocks noGrp="1"/>
          </p:cNvSpPr>
          <p:nvPr>
            <p:ph type="body" idx="2"/>
          </p:nvPr>
        </p:nvSpPr>
        <p:spPr>
          <a:xfrm>
            <a:off x="6412230" y="2423160"/>
            <a:ext cx="24003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48"/>
              <a:buNone/>
              <a:defRPr sz="1350">
                <a:solidFill>
                  <a:srgbClr val="69240B"/>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grpSp>
        <p:nvGrpSpPr>
          <p:cNvPr id="87" name="Google Shape;87;p37"/>
          <p:cNvGrpSpPr/>
          <p:nvPr/>
        </p:nvGrpSpPr>
        <p:grpSpPr>
          <a:xfrm>
            <a:off x="8522664" y="6255258"/>
            <a:ext cx="393192" cy="393192"/>
            <a:chOff x="8532189" y="5068824"/>
            <a:chExt cx="393192" cy="393192"/>
          </a:xfrm>
        </p:grpSpPr>
        <p:sp>
          <p:nvSpPr>
            <p:cNvPr id="88" name="Google Shape;88;p37"/>
            <p:cNvSpPr/>
            <p:nvPr/>
          </p:nvSpPr>
          <p:spPr>
            <a:xfrm>
              <a:off x="8532189" y="5068824"/>
              <a:ext cx="393192" cy="393192"/>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7"/>
            <p:cNvSpPr/>
            <p:nvPr/>
          </p:nvSpPr>
          <p:spPr>
            <a:xfrm>
              <a:off x="8568766" y="5105400"/>
              <a:ext cx="320039" cy="32004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37"/>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7"/>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7"/>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8522664" y="6255258"/>
            <a:ext cx="393192" cy="393192"/>
            <a:chOff x="8532189" y="5068824"/>
            <a:chExt cx="393192" cy="393192"/>
          </a:xfrm>
        </p:grpSpPr>
        <p:sp>
          <p:nvSpPr>
            <p:cNvPr id="11" name="Google Shape;11;p28"/>
            <p:cNvSpPr/>
            <p:nvPr/>
          </p:nvSpPr>
          <p:spPr>
            <a:xfrm>
              <a:off x="8532189" y="5068824"/>
              <a:ext cx="393192" cy="393192"/>
            </a:xfrm>
            <a:prstGeom prst="ellipse">
              <a:avLst/>
            </a:prstGeom>
            <a:blipFill rotWithShape="1">
              <a:blip r:embed="rId14">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8"/>
            <p:cNvSpPr/>
            <p:nvPr/>
          </p:nvSpPr>
          <p:spPr>
            <a:xfrm>
              <a:off x="8568766" y="5105400"/>
              <a:ext cx="320039" cy="32004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8"/>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4200"/>
              <a:buFont typeface="Rockwell"/>
              <a:buNone/>
              <a:defRPr sz="42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8"/>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5" name="Google Shape;15;p28"/>
          <p:cNvSpPr txBox="1">
            <a:spLocks noGrp="1"/>
          </p:cNvSpPr>
          <p:nvPr>
            <p:ph type="dt" idx="10"/>
          </p:nvPr>
        </p:nvSpPr>
        <p:spPr>
          <a:xfrm>
            <a:off x="5992368" y="6272785"/>
            <a:ext cx="245516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69240B"/>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 name="Google Shape;16;p28"/>
          <p:cNvSpPr txBox="1">
            <a:spLocks noGrp="1"/>
          </p:cNvSpPr>
          <p:nvPr>
            <p:ph type="ftr" idx="11"/>
          </p:nvPr>
        </p:nvSpPr>
        <p:spPr>
          <a:xfrm>
            <a:off x="685800" y="6272785"/>
            <a:ext cx="47457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69240B"/>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 name="Google Shape;17;p28"/>
          <p:cNvSpPr txBox="1">
            <a:spLocks noGrp="1"/>
          </p:cNvSpPr>
          <p:nvPr>
            <p:ph type="sldNum" idx="12"/>
          </p:nvPr>
        </p:nvSpPr>
        <p:spPr>
          <a:xfrm>
            <a:off x="8483346" y="6272785"/>
            <a:ext cx="48006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FFFFFF"/>
                </a:solidFill>
                <a:latin typeface="Rockwell"/>
                <a:ea typeface="Rockwell"/>
                <a:cs typeface="Rockwell"/>
                <a:sym typeface="Rockwell"/>
              </a:defRPr>
            </a:lvl1pPr>
            <a:lvl2pPr marL="0" marR="0" lvl="1" indent="0" algn="ctr" rtl="0">
              <a:spcBef>
                <a:spcPts val="0"/>
              </a:spcBef>
              <a:buNone/>
              <a:defRPr sz="1100" b="1" i="0" u="none" strike="noStrike" cap="none">
                <a:solidFill>
                  <a:srgbClr val="FFFFFF"/>
                </a:solidFill>
                <a:latin typeface="Rockwell"/>
                <a:ea typeface="Rockwell"/>
                <a:cs typeface="Rockwell"/>
                <a:sym typeface="Rockwell"/>
              </a:defRPr>
            </a:lvl2pPr>
            <a:lvl3pPr marL="0" marR="0" lvl="2" indent="0" algn="ctr" rtl="0">
              <a:spcBef>
                <a:spcPts val="0"/>
              </a:spcBef>
              <a:buNone/>
              <a:defRPr sz="1100" b="1" i="0" u="none" strike="noStrike" cap="none">
                <a:solidFill>
                  <a:srgbClr val="FFFFFF"/>
                </a:solidFill>
                <a:latin typeface="Rockwell"/>
                <a:ea typeface="Rockwell"/>
                <a:cs typeface="Rockwell"/>
                <a:sym typeface="Rockwell"/>
              </a:defRPr>
            </a:lvl3pPr>
            <a:lvl4pPr marL="0" marR="0" lvl="3" indent="0" algn="ctr" rtl="0">
              <a:spcBef>
                <a:spcPts val="0"/>
              </a:spcBef>
              <a:buNone/>
              <a:defRPr sz="1100" b="1" i="0" u="none" strike="noStrike" cap="none">
                <a:solidFill>
                  <a:srgbClr val="FFFFFF"/>
                </a:solidFill>
                <a:latin typeface="Rockwell"/>
                <a:ea typeface="Rockwell"/>
                <a:cs typeface="Rockwell"/>
                <a:sym typeface="Rockwell"/>
              </a:defRPr>
            </a:lvl4pPr>
            <a:lvl5pPr marL="0" marR="0" lvl="4" indent="0" algn="ctr" rtl="0">
              <a:spcBef>
                <a:spcPts val="0"/>
              </a:spcBef>
              <a:buNone/>
              <a:defRPr sz="1100" b="1" i="0" u="none" strike="noStrike" cap="none">
                <a:solidFill>
                  <a:srgbClr val="FFFFFF"/>
                </a:solidFill>
                <a:latin typeface="Rockwell"/>
                <a:ea typeface="Rockwell"/>
                <a:cs typeface="Rockwell"/>
                <a:sym typeface="Rockwell"/>
              </a:defRPr>
            </a:lvl5pPr>
            <a:lvl6pPr marL="0" marR="0" lvl="5" indent="0" algn="ctr" rtl="0">
              <a:spcBef>
                <a:spcPts val="0"/>
              </a:spcBef>
              <a:buNone/>
              <a:defRPr sz="1100" b="1" i="0" u="none" strike="noStrike" cap="none">
                <a:solidFill>
                  <a:srgbClr val="FFFFFF"/>
                </a:solidFill>
                <a:latin typeface="Rockwell"/>
                <a:ea typeface="Rockwell"/>
                <a:cs typeface="Rockwell"/>
                <a:sym typeface="Rockwell"/>
              </a:defRPr>
            </a:lvl6pPr>
            <a:lvl7pPr marL="0" marR="0" lvl="6" indent="0" algn="ctr" rtl="0">
              <a:spcBef>
                <a:spcPts val="0"/>
              </a:spcBef>
              <a:buNone/>
              <a:defRPr sz="1100" b="1" i="0" u="none" strike="noStrike" cap="none">
                <a:solidFill>
                  <a:srgbClr val="FFFFFF"/>
                </a:solidFill>
                <a:latin typeface="Rockwell"/>
                <a:ea typeface="Rockwell"/>
                <a:cs typeface="Rockwell"/>
                <a:sym typeface="Rockwell"/>
              </a:defRPr>
            </a:lvl7pPr>
            <a:lvl8pPr marL="0" marR="0" lvl="7" indent="0" algn="ctr" rtl="0">
              <a:spcBef>
                <a:spcPts val="0"/>
              </a:spcBef>
              <a:buNone/>
              <a:defRPr sz="1100" b="1" i="0" u="none" strike="noStrike" cap="none">
                <a:solidFill>
                  <a:srgbClr val="FFFFFF"/>
                </a:solidFill>
                <a:latin typeface="Rockwell"/>
                <a:ea typeface="Rockwell"/>
                <a:cs typeface="Rockwell"/>
                <a:sym typeface="Rockwell"/>
              </a:defRPr>
            </a:lvl8pPr>
            <a:lvl9pPr marL="0" marR="0" lvl="8" indent="0" algn="ctr" rtl="0">
              <a:spcBef>
                <a:spcPts val="0"/>
              </a:spcBef>
              <a:buNone/>
              <a:defRPr sz="11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hyperlink" Target="http://www.semences.ca/"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ctrTitle"/>
          </p:nvPr>
        </p:nvSpPr>
        <p:spPr>
          <a:xfrm>
            <a:off x="788670" y="1432223"/>
            <a:ext cx="7593330" cy="303580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6400"/>
              <a:buFont typeface="Rockwell"/>
              <a:buNone/>
            </a:pPr>
            <a:r>
              <a:rPr lang="fr-CA"/>
              <a:t>CONSERVATION SEMENCES</a:t>
            </a:r>
            <a:br>
              <a:rPr lang="fr-CA"/>
            </a:br>
            <a:r>
              <a:rPr lang="fr-CA"/>
              <a:t>COURS II</a:t>
            </a:r>
            <a:endParaRPr/>
          </a:p>
        </p:txBody>
      </p:sp>
      <p:sp>
        <p:nvSpPr>
          <p:cNvPr id="120" name="Google Shape;120;p1"/>
          <p:cNvSpPr txBox="1">
            <a:spLocks noGrp="1"/>
          </p:cNvSpPr>
          <p:nvPr>
            <p:ph type="subTitle" idx="1"/>
          </p:nvPr>
        </p:nvSpPr>
        <p:spPr>
          <a:xfrm>
            <a:off x="802386" y="4389120"/>
            <a:ext cx="5918454" cy="10698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Font typeface="Arial"/>
              <a:buNone/>
            </a:pPr>
            <a:r>
              <a:rPr lang="fr-CA" sz="2000" i="1"/>
              <a:t>Lyne Bellemare 2023</a:t>
            </a:r>
            <a:endParaRPr sz="2000" i="1"/>
          </a:p>
          <a:p>
            <a:pPr marL="0" lvl="0" indent="0" algn="l" rtl="0">
              <a:lnSpc>
                <a:spcPct val="90000"/>
              </a:lnSpc>
              <a:spcBef>
                <a:spcPts val="1200"/>
              </a:spcBef>
              <a:spcAft>
                <a:spcPts val="0"/>
              </a:spcAft>
              <a:buSzPts val="1700"/>
              <a:buFont typeface="Arial"/>
              <a:buNone/>
            </a:pPr>
            <a:endParaRPr sz="2000" i="1"/>
          </a:p>
        </p:txBody>
      </p:sp>
      <p:pic>
        <p:nvPicPr>
          <p:cNvPr id="121" name="Google Shape;121;p1"/>
          <p:cNvPicPr preferRelativeResize="0"/>
          <p:nvPr/>
        </p:nvPicPr>
        <p:blipFill rotWithShape="1">
          <a:blip r:embed="rId3">
            <a:alphaModFix/>
          </a:blip>
          <a:srcRect t="35789" b="20377"/>
          <a:stretch/>
        </p:blipFill>
        <p:spPr>
          <a:xfrm>
            <a:off x="3933829" y="5088984"/>
            <a:ext cx="4448171" cy="17733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POURQUOI SÉLECTIONNE-T-ON?	</a:t>
            </a:r>
            <a:endParaRPr/>
          </a:p>
        </p:txBody>
      </p:sp>
      <p:sp>
        <p:nvSpPr>
          <p:cNvPr id="211" name="Google Shape;211;p10"/>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a:t>Résistance aux maladies</a:t>
            </a:r>
            <a:endParaRPr/>
          </a:p>
          <a:p>
            <a:pPr marL="182880" lvl="0" indent="-182880" algn="l" rtl="0">
              <a:lnSpc>
                <a:spcPct val="90000"/>
              </a:lnSpc>
              <a:spcBef>
                <a:spcPts val="1200"/>
              </a:spcBef>
              <a:spcAft>
                <a:spcPts val="0"/>
              </a:spcAft>
              <a:buSzPts val="1700"/>
              <a:buChar char="▪"/>
            </a:pPr>
            <a:r>
              <a:rPr lang="fr-CA"/>
              <a:t>Grosseur –grandeur</a:t>
            </a:r>
            <a:endParaRPr/>
          </a:p>
          <a:p>
            <a:pPr marL="182880" lvl="0" indent="-182880" algn="l" rtl="0">
              <a:lnSpc>
                <a:spcPct val="90000"/>
              </a:lnSpc>
              <a:spcBef>
                <a:spcPts val="1200"/>
              </a:spcBef>
              <a:spcAft>
                <a:spcPts val="0"/>
              </a:spcAft>
              <a:buSzPts val="1700"/>
              <a:buChar char="▪"/>
            </a:pPr>
            <a:r>
              <a:rPr lang="fr-CA"/>
              <a:t>Précocité</a:t>
            </a:r>
            <a:endParaRPr/>
          </a:p>
          <a:p>
            <a:pPr marL="182880" lvl="0" indent="-182880" algn="l" rtl="0">
              <a:lnSpc>
                <a:spcPct val="90000"/>
              </a:lnSpc>
              <a:spcBef>
                <a:spcPts val="1200"/>
              </a:spcBef>
              <a:spcAft>
                <a:spcPts val="0"/>
              </a:spcAft>
              <a:buSzPts val="1700"/>
              <a:buChar char="▪"/>
            </a:pPr>
            <a:r>
              <a:rPr lang="fr-CA"/>
              <a:t>Résistance à la sécheresse/humidité</a:t>
            </a:r>
            <a:endParaRPr/>
          </a:p>
          <a:p>
            <a:pPr marL="182880" lvl="0" indent="-182880" algn="l" rtl="0">
              <a:lnSpc>
                <a:spcPct val="90000"/>
              </a:lnSpc>
              <a:spcBef>
                <a:spcPts val="1200"/>
              </a:spcBef>
              <a:spcAft>
                <a:spcPts val="0"/>
              </a:spcAft>
              <a:buSzPts val="1700"/>
              <a:buChar char="▪"/>
            </a:pPr>
            <a:r>
              <a:rPr lang="fr-CA"/>
              <a:t>Facilité de récolte</a:t>
            </a:r>
            <a:endParaRPr/>
          </a:p>
          <a:p>
            <a:pPr marL="182880" lvl="0" indent="-182880" algn="l" rtl="0">
              <a:lnSpc>
                <a:spcPct val="90000"/>
              </a:lnSpc>
              <a:spcBef>
                <a:spcPts val="1200"/>
              </a:spcBef>
              <a:spcAft>
                <a:spcPts val="0"/>
              </a:spcAft>
              <a:buSzPts val="1700"/>
              <a:buChar char="▪"/>
            </a:pPr>
            <a:r>
              <a:rPr lang="fr-CA"/>
              <a:t>Couleur</a:t>
            </a:r>
            <a:endParaRPr/>
          </a:p>
          <a:p>
            <a:pPr marL="182880" lvl="0" indent="-182880" algn="l" rtl="0">
              <a:lnSpc>
                <a:spcPct val="90000"/>
              </a:lnSpc>
              <a:spcBef>
                <a:spcPts val="1200"/>
              </a:spcBef>
              <a:spcAft>
                <a:spcPts val="0"/>
              </a:spcAft>
              <a:buSzPts val="1700"/>
              <a:buChar char="▪"/>
            </a:pPr>
            <a:r>
              <a:rPr lang="fr-CA"/>
              <a:t>Goût</a:t>
            </a:r>
            <a:endParaRPr/>
          </a:p>
          <a:p>
            <a:pPr marL="182880" lvl="0" indent="-182880" algn="l" rtl="0">
              <a:lnSpc>
                <a:spcPct val="90000"/>
              </a:lnSpc>
              <a:spcBef>
                <a:spcPts val="1200"/>
              </a:spcBef>
              <a:spcAft>
                <a:spcPts val="0"/>
              </a:spcAft>
              <a:buSzPts val="1700"/>
              <a:buChar char="▪"/>
            </a:pPr>
            <a:r>
              <a:rPr lang="fr-CA"/>
              <a:t>Pour les industriels: mécanisation, transport.</a:t>
            </a:r>
            <a:endParaRPr/>
          </a:p>
        </p:txBody>
      </p:sp>
      <p:pic>
        <p:nvPicPr>
          <p:cNvPr id="212" name="Google Shape;212;p10"/>
          <p:cNvPicPr preferRelativeResize="0"/>
          <p:nvPr/>
        </p:nvPicPr>
        <p:blipFill rotWithShape="1">
          <a:blip r:embed="rId3">
            <a:alphaModFix/>
          </a:blip>
          <a:srcRect/>
          <a:stretch/>
        </p:blipFill>
        <p:spPr>
          <a:xfrm>
            <a:off x="5057320" y="1844824"/>
            <a:ext cx="3095625" cy="144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100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xEl>
                                              <p:pRg st="1" end="1"/>
                                            </p:txEl>
                                          </p:spTgt>
                                        </p:tgtEl>
                                        <p:attrNameLst>
                                          <p:attrName>style.visibility</p:attrName>
                                        </p:attrNameLst>
                                      </p:cBhvr>
                                      <p:to>
                                        <p:strVal val="visible"/>
                                      </p:to>
                                    </p:set>
                                    <p:animEffect transition="in" filter="fade">
                                      <p:cBhvr>
                                        <p:cTn id="12" dur="1000"/>
                                        <p:tgtEl>
                                          <p:spTgt spid="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xEl>
                                              <p:pRg st="2" end="2"/>
                                            </p:txEl>
                                          </p:spTgt>
                                        </p:tgtEl>
                                        <p:attrNameLst>
                                          <p:attrName>style.visibility</p:attrName>
                                        </p:attrNameLst>
                                      </p:cBhvr>
                                      <p:to>
                                        <p:strVal val="visible"/>
                                      </p:to>
                                    </p:set>
                                    <p:animEffect transition="in" filter="fade">
                                      <p:cBhvr>
                                        <p:cTn id="17" dur="1000"/>
                                        <p:tgtEl>
                                          <p:spTgt spid="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xEl>
                                              <p:pRg st="3" end="3"/>
                                            </p:txEl>
                                          </p:spTgt>
                                        </p:tgtEl>
                                        <p:attrNameLst>
                                          <p:attrName>style.visibility</p:attrName>
                                        </p:attrNameLst>
                                      </p:cBhvr>
                                      <p:to>
                                        <p:strVal val="visible"/>
                                      </p:to>
                                    </p:set>
                                    <p:animEffect transition="in" filter="fade">
                                      <p:cBhvr>
                                        <p:cTn id="22" dur="1000"/>
                                        <p:tgtEl>
                                          <p:spTgt spid="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xEl>
                                              <p:pRg st="4" end="4"/>
                                            </p:txEl>
                                          </p:spTgt>
                                        </p:tgtEl>
                                        <p:attrNameLst>
                                          <p:attrName>style.visibility</p:attrName>
                                        </p:attrNameLst>
                                      </p:cBhvr>
                                      <p:to>
                                        <p:strVal val="visible"/>
                                      </p:to>
                                    </p:set>
                                    <p:animEffect transition="in" filter="fade">
                                      <p:cBhvr>
                                        <p:cTn id="27" dur="1000"/>
                                        <p:tgtEl>
                                          <p:spTgt spid="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
                                            <p:txEl>
                                              <p:pRg st="5" end="5"/>
                                            </p:txEl>
                                          </p:spTgt>
                                        </p:tgtEl>
                                        <p:attrNameLst>
                                          <p:attrName>style.visibility</p:attrName>
                                        </p:attrNameLst>
                                      </p:cBhvr>
                                      <p:to>
                                        <p:strVal val="visible"/>
                                      </p:to>
                                    </p:set>
                                    <p:animEffect transition="in" filter="fade">
                                      <p:cBhvr>
                                        <p:cTn id="32" dur="1000"/>
                                        <p:tgtEl>
                                          <p:spTgt spid="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
                                            <p:txEl>
                                              <p:pRg st="6" end="6"/>
                                            </p:txEl>
                                          </p:spTgt>
                                        </p:tgtEl>
                                        <p:attrNameLst>
                                          <p:attrName>style.visibility</p:attrName>
                                        </p:attrNameLst>
                                      </p:cBhvr>
                                      <p:to>
                                        <p:strVal val="visible"/>
                                      </p:to>
                                    </p:set>
                                    <p:animEffect transition="in" filter="fade">
                                      <p:cBhvr>
                                        <p:cTn id="37" dur="1000"/>
                                        <p:tgtEl>
                                          <p:spTgt spid="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xEl>
                                              <p:pRg st="7" end="7"/>
                                            </p:txEl>
                                          </p:spTgt>
                                        </p:tgtEl>
                                        <p:attrNameLst>
                                          <p:attrName>style.visibility</p:attrName>
                                        </p:attrNameLst>
                                      </p:cBhvr>
                                      <p:to>
                                        <p:strVal val="visible"/>
                                      </p:to>
                                    </p:set>
                                    <p:animEffect transition="in" filter="fade">
                                      <p:cBhvr>
                                        <p:cTn id="42" dur="1000"/>
                                        <p:tgtEl>
                                          <p:spTgt spid="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EXEMPLES DE SÉLECTION</a:t>
            </a:r>
            <a:endParaRPr/>
          </a:p>
        </p:txBody>
      </p:sp>
      <p:sp>
        <p:nvSpPr>
          <p:cNvPr id="218" name="Google Shape;218;p11"/>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a:t>Haricots en Afrique,</a:t>
            </a:r>
            <a:endParaRPr/>
          </a:p>
          <a:p>
            <a:pPr marL="182880" lvl="0" indent="-182880" algn="l" rtl="0">
              <a:lnSpc>
                <a:spcPct val="90000"/>
              </a:lnSpc>
              <a:spcBef>
                <a:spcPts val="1200"/>
              </a:spcBef>
              <a:spcAft>
                <a:spcPts val="0"/>
              </a:spcAft>
              <a:buSzPts val="1700"/>
              <a:buChar char="▪"/>
            </a:pPr>
            <a:r>
              <a:rPr lang="fr-CA"/>
              <a:t>Maïs à grosse base</a:t>
            </a:r>
            <a:endParaRPr/>
          </a:p>
          <a:p>
            <a:pPr marL="182880" lvl="0" indent="-182880" algn="l" rtl="0">
              <a:lnSpc>
                <a:spcPct val="90000"/>
              </a:lnSpc>
              <a:spcBef>
                <a:spcPts val="1200"/>
              </a:spcBef>
              <a:spcAft>
                <a:spcPts val="0"/>
              </a:spcAft>
              <a:buSzPts val="1700"/>
              <a:buChar char="▪"/>
            </a:pPr>
            <a:r>
              <a:rPr lang="fr-CA"/>
              <a:t>Blé dans centre de recherche</a:t>
            </a:r>
            <a:endParaRPr/>
          </a:p>
          <a:p>
            <a:pPr marL="182880" lvl="0" indent="-182880" algn="l" rtl="0">
              <a:lnSpc>
                <a:spcPct val="90000"/>
              </a:lnSpc>
              <a:spcBef>
                <a:spcPts val="1200"/>
              </a:spcBef>
              <a:spcAft>
                <a:spcPts val="0"/>
              </a:spcAft>
              <a:buSzPts val="1700"/>
              <a:buChar char="▪"/>
            </a:pPr>
            <a:r>
              <a:rPr lang="fr-CA"/>
              <a:t>Inde et innondation</a:t>
            </a:r>
            <a:endParaRPr/>
          </a:p>
          <a:p>
            <a:pPr marL="182880" lvl="0" indent="-182880" algn="l" rtl="0">
              <a:lnSpc>
                <a:spcPct val="90000"/>
              </a:lnSpc>
              <a:spcBef>
                <a:spcPts val="1200"/>
              </a:spcBef>
              <a:spcAft>
                <a:spcPts val="0"/>
              </a:spcAft>
              <a:buSzPts val="1700"/>
              <a:buChar char="▪"/>
            </a:pPr>
            <a:r>
              <a:rPr lang="fr-CA"/>
              <a:t>Blé gluten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SÉLECTION VARIÉTALE</a:t>
            </a:r>
            <a:endParaRPr/>
          </a:p>
        </p:txBody>
      </p:sp>
      <p:sp>
        <p:nvSpPr>
          <p:cNvPr id="224" name="Google Shape;224;p12"/>
          <p:cNvSpPr txBox="1">
            <a:spLocks noGrp="1"/>
          </p:cNvSpPr>
          <p:nvPr>
            <p:ph type="body" idx="1"/>
          </p:nvPr>
        </p:nvSpPr>
        <p:spPr>
          <a:xfrm>
            <a:off x="685800" y="2194560"/>
            <a:ext cx="3657600" cy="39776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a:t>Landrace	</a:t>
            </a:r>
            <a:endParaRPr/>
          </a:p>
        </p:txBody>
      </p:sp>
      <p:sp>
        <p:nvSpPr>
          <p:cNvPr id="225" name="Google Shape;225;p12"/>
          <p:cNvSpPr txBox="1">
            <a:spLocks noGrp="1"/>
          </p:cNvSpPr>
          <p:nvPr>
            <p:ph type="body" idx="2"/>
          </p:nvPr>
        </p:nvSpPr>
        <p:spPr>
          <a:xfrm>
            <a:off x="4792218" y="2194560"/>
            <a:ext cx="3657600" cy="39776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a:t>Lignée pure</a:t>
            </a:r>
            <a:endParaRPr/>
          </a:p>
        </p:txBody>
      </p:sp>
      <p:pic>
        <p:nvPicPr>
          <p:cNvPr id="226" name="Google Shape;226;p12" descr="Résultats de recherche d'images pour « landrace heirloom »"/>
          <p:cNvPicPr preferRelativeResize="0"/>
          <p:nvPr/>
        </p:nvPicPr>
        <p:blipFill rotWithShape="1">
          <a:blip r:embed="rId3">
            <a:alphaModFix/>
          </a:blip>
          <a:srcRect/>
          <a:stretch/>
        </p:blipFill>
        <p:spPr>
          <a:xfrm>
            <a:off x="323528" y="2996952"/>
            <a:ext cx="3808894" cy="3310112"/>
          </a:xfrm>
          <a:prstGeom prst="rect">
            <a:avLst/>
          </a:prstGeom>
          <a:noFill/>
          <a:ln>
            <a:noFill/>
          </a:ln>
        </p:spPr>
      </p:pic>
      <p:pic>
        <p:nvPicPr>
          <p:cNvPr id="227" name="Google Shape;227;p12"/>
          <p:cNvPicPr preferRelativeResize="0"/>
          <p:nvPr/>
        </p:nvPicPr>
        <p:blipFill rotWithShape="1">
          <a:blip r:embed="rId4">
            <a:alphaModFix/>
          </a:blip>
          <a:srcRect/>
          <a:stretch/>
        </p:blipFill>
        <p:spPr>
          <a:xfrm>
            <a:off x="5076056" y="2924175"/>
            <a:ext cx="600075" cy="1009650"/>
          </a:xfrm>
          <a:prstGeom prst="rect">
            <a:avLst/>
          </a:prstGeom>
          <a:noFill/>
          <a:ln>
            <a:noFill/>
          </a:ln>
        </p:spPr>
      </p:pic>
      <p:pic>
        <p:nvPicPr>
          <p:cNvPr id="228" name="Google Shape;228;p12"/>
          <p:cNvPicPr preferRelativeResize="0"/>
          <p:nvPr/>
        </p:nvPicPr>
        <p:blipFill rotWithShape="1">
          <a:blip r:embed="rId4">
            <a:alphaModFix/>
          </a:blip>
          <a:srcRect/>
          <a:stretch/>
        </p:blipFill>
        <p:spPr>
          <a:xfrm>
            <a:off x="6084168" y="3072877"/>
            <a:ext cx="600075" cy="1009650"/>
          </a:xfrm>
          <a:prstGeom prst="rect">
            <a:avLst/>
          </a:prstGeom>
          <a:noFill/>
          <a:ln>
            <a:noFill/>
          </a:ln>
        </p:spPr>
      </p:pic>
      <p:pic>
        <p:nvPicPr>
          <p:cNvPr id="229" name="Google Shape;229;p12"/>
          <p:cNvPicPr preferRelativeResize="0"/>
          <p:nvPr/>
        </p:nvPicPr>
        <p:blipFill rotWithShape="1">
          <a:blip r:embed="rId4">
            <a:alphaModFix/>
          </a:blip>
          <a:srcRect/>
          <a:stretch/>
        </p:blipFill>
        <p:spPr>
          <a:xfrm>
            <a:off x="5196232" y="4221088"/>
            <a:ext cx="600075" cy="1009650"/>
          </a:xfrm>
          <a:prstGeom prst="rect">
            <a:avLst/>
          </a:prstGeom>
          <a:noFill/>
          <a:ln>
            <a:noFill/>
          </a:ln>
        </p:spPr>
      </p:pic>
      <p:pic>
        <p:nvPicPr>
          <p:cNvPr id="230" name="Google Shape;230;p12"/>
          <p:cNvPicPr preferRelativeResize="0"/>
          <p:nvPr/>
        </p:nvPicPr>
        <p:blipFill rotWithShape="1">
          <a:blip r:embed="rId4">
            <a:alphaModFix/>
          </a:blip>
          <a:srcRect/>
          <a:stretch/>
        </p:blipFill>
        <p:spPr>
          <a:xfrm>
            <a:off x="6804247" y="4181937"/>
            <a:ext cx="600075" cy="1009650"/>
          </a:xfrm>
          <a:prstGeom prst="rect">
            <a:avLst/>
          </a:prstGeom>
          <a:noFill/>
          <a:ln>
            <a:noFill/>
          </a:ln>
        </p:spPr>
      </p:pic>
      <p:pic>
        <p:nvPicPr>
          <p:cNvPr id="231" name="Google Shape;231;p12"/>
          <p:cNvPicPr preferRelativeResize="0"/>
          <p:nvPr/>
        </p:nvPicPr>
        <p:blipFill rotWithShape="1">
          <a:blip r:embed="rId4">
            <a:alphaModFix/>
          </a:blip>
          <a:srcRect/>
          <a:stretch/>
        </p:blipFill>
        <p:spPr>
          <a:xfrm>
            <a:off x="6012160" y="4941168"/>
            <a:ext cx="600075" cy="1009650"/>
          </a:xfrm>
          <a:prstGeom prst="rect">
            <a:avLst/>
          </a:prstGeom>
          <a:noFill/>
          <a:ln>
            <a:noFill/>
          </a:ln>
        </p:spPr>
      </p:pic>
      <p:pic>
        <p:nvPicPr>
          <p:cNvPr id="232" name="Google Shape;232;p12"/>
          <p:cNvPicPr preferRelativeResize="0"/>
          <p:nvPr/>
        </p:nvPicPr>
        <p:blipFill rotWithShape="1">
          <a:blip r:embed="rId4">
            <a:alphaModFix/>
          </a:blip>
          <a:srcRect/>
          <a:stretch/>
        </p:blipFill>
        <p:spPr>
          <a:xfrm>
            <a:off x="6804248" y="2679575"/>
            <a:ext cx="600075" cy="1009650"/>
          </a:xfrm>
          <a:prstGeom prst="rect">
            <a:avLst/>
          </a:prstGeom>
          <a:noFill/>
          <a:ln>
            <a:noFill/>
          </a:ln>
        </p:spPr>
      </p:pic>
      <p:pic>
        <p:nvPicPr>
          <p:cNvPr id="233" name="Google Shape;233;p12"/>
          <p:cNvPicPr preferRelativeResize="0"/>
          <p:nvPr/>
        </p:nvPicPr>
        <p:blipFill rotWithShape="1">
          <a:blip r:embed="rId4">
            <a:alphaModFix/>
          </a:blip>
          <a:srcRect/>
          <a:stretch/>
        </p:blipFill>
        <p:spPr>
          <a:xfrm>
            <a:off x="7740352" y="3172287"/>
            <a:ext cx="600075" cy="1009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MENDEL, NOTRE AMI.</a:t>
            </a:r>
            <a:endParaRPr/>
          </a:p>
        </p:txBody>
      </p:sp>
      <p:sp>
        <p:nvSpPr>
          <p:cNvPr id="239" name="Google Shape;239;p13"/>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74929" algn="l" rtl="0">
              <a:lnSpc>
                <a:spcPct val="90000"/>
              </a:lnSpc>
              <a:spcBef>
                <a:spcPts val="0"/>
              </a:spcBef>
              <a:spcAft>
                <a:spcPts val="0"/>
              </a:spcAft>
              <a:buSzPts val="1700"/>
              <a:buNone/>
            </a:pPr>
            <a:endParaRPr/>
          </a:p>
        </p:txBody>
      </p:sp>
      <p:pic>
        <p:nvPicPr>
          <p:cNvPr id="240" name="Google Shape;240;p13" descr="Image associée"/>
          <p:cNvPicPr preferRelativeResize="0"/>
          <p:nvPr/>
        </p:nvPicPr>
        <p:blipFill rotWithShape="1">
          <a:blip r:embed="rId3">
            <a:alphaModFix/>
          </a:blip>
          <a:srcRect/>
          <a:stretch/>
        </p:blipFill>
        <p:spPr>
          <a:xfrm>
            <a:off x="1043608" y="2204864"/>
            <a:ext cx="6477000" cy="3181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4" descr="Résultats de recherche d'images pour « mendel law »"/>
          <p:cNvPicPr preferRelativeResize="0"/>
          <p:nvPr/>
        </p:nvPicPr>
        <p:blipFill rotWithShape="1">
          <a:blip r:embed="rId3">
            <a:alphaModFix/>
          </a:blip>
          <a:srcRect/>
          <a:stretch/>
        </p:blipFill>
        <p:spPr>
          <a:xfrm>
            <a:off x="827584" y="908720"/>
            <a:ext cx="7128792" cy="50160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611560" y="2348880"/>
            <a:ext cx="7772400" cy="1609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200"/>
              <a:buFont typeface="Rockwell"/>
              <a:buNone/>
            </a:pPr>
            <a:r>
              <a:rPr lang="fr-CA"/>
              <a:t>ET LA MACHINE À CAFÉ DANS TOUT ÇA ?</a:t>
            </a:r>
            <a:br>
              <a:rPr lang="fr-CA"/>
            </a:br>
            <a:r>
              <a:rPr lang="fr-CA"/>
              <a:t>PAUSE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POLLINISATION MANUELLE</a:t>
            </a:r>
            <a:endParaRPr/>
          </a:p>
        </p:txBody>
      </p:sp>
      <p:pic>
        <p:nvPicPr>
          <p:cNvPr id="256" name="Google Shape;256;p16"/>
          <p:cNvPicPr preferRelativeResize="0">
            <a:picLocks noGrp="1"/>
          </p:cNvPicPr>
          <p:nvPr>
            <p:ph type="body" idx="1"/>
          </p:nvPr>
        </p:nvPicPr>
        <p:blipFill rotWithShape="1">
          <a:blip r:embed="rId3">
            <a:alphaModFix/>
          </a:blip>
          <a:srcRect/>
          <a:stretch/>
        </p:blipFill>
        <p:spPr>
          <a:xfrm>
            <a:off x="2653557" y="2120900"/>
            <a:ext cx="3836885" cy="4051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LA CONSERVATION HIVERNALE DES BISANNUELS</a:t>
            </a:r>
            <a:endParaRPr/>
          </a:p>
        </p:txBody>
      </p:sp>
      <p:sp>
        <p:nvSpPr>
          <p:cNvPr id="262" name="Google Shape;262;p17"/>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fontScale="92500" lnSpcReduction="10000"/>
          </a:bodyPr>
          <a:lstStyle/>
          <a:p>
            <a:pPr marL="182880" lvl="0" indent="-182880" algn="l" rtl="0">
              <a:lnSpc>
                <a:spcPct val="90000"/>
              </a:lnSpc>
              <a:spcBef>
                <a:spcPts val="0"/>
              </a:spcBef>
              <a:spcAft>
                <a:spcPts val="0"/>
              </a:spcAft>
              <a:buSzPct val="85000"/>
              <a:buChar char="▪"/>
            </a:pPr>
            <a:r>
              <a:rPr lang="fr-CA"/>
              <a:t>Navet</a:t>
            </a:r>
            <a:endParaRPr/>
          </a:p>
          <a:p>
            <a:pPr marL="182880" lvl="0" indent="-182880" algn="l" rtl="0">
              <a:lnSpc>
                <a:spcPct val="90000"/>
              </a:lnSpc>
              <a:spcBef>
                <a:spcPts val="1200"/>
              </a:spcBef>
              <a:spcAft>
                <a:spcPts val="0"/>
              </a:spcAft>
              <a:buSzPct val="85000"/>
              <a:buChar char="▪"/>
            </a:pPr>
            <a:r>
              <a:rPr lang="fr-CA"/>
              <a:t>Rutabaga</a:t>
            </a:r>
            <a:endParaRPr/>
          </a:p>
          <a:p>
            <a:pPr marL="182880" lvl="0" indent="-182880" algn="l" rtl="0">
              <a:lnSpc>
                <a:spcPct val="90000"/>
              </a:lnSpc>
              <a:spcBef>
                <a:spcPts val="1200"/>
              </a:spcBef>
              <a:spcAft>
                <a:spcPts val="0"/>
              </a:spcAft>
              <a:buSzPct val="85000"/>
              <a:buChar char="▪"/>
            </a:pPr>
            <a:r>
              <a:rPr lang="fr-CA"/>
              <a:t>Carotte</a:t>
            </a:r>
            <a:endParaRPr/>
          </a:p>
          <a:p>
            <a:pPr marL="182880" lvl="0" indent="-182880" algn="l" rtl="0">
              <a:lnSpc>
                <a:spcPct val="90000"/>
              </a:lnSpc>
              <a:spcBef>
                <a:spcPts val="1200"/>
              </a:spcBef>
              <a:spcAft>
                <a:spcPts val="0"/>
              </a:spcAft>
              <a:buSzPct val="85000"/>
              <a:buChar char="▪"/>
            </a:pPr>
            <a:r>
              <a:rPr lang="fr-CA"/>
              <a:t>Persil, persil tubéreux</a:t>
            </a:r>
            <a:endParaRPr/>
          </a:p>
          <a:p>
            <a:pPr marL="182880" lvl="0" indent="-182880" algn="l" rtl="0">
              <a:lnSpc>
                <a:spcPct val="90000"/>
              </a:lnSpc>
              <a:spcBef>
                <a:spcPts val="1200"/>
              </a:spcBef>
              <a:spcAft>
                <a:spcPts val="0"/>
              </a:spcAft>
              <a:buSzPct val="85000"/>
              <a:buChar char="▪"/>
            </a:pPr>
            <a:r>
              <a:rPr lang="fr-CA"/>
              <a:t>Panet</a:t>
            </a:r>
            <a:endParaRPr/>
          </a:p>
          <a:p>
            <a:pPr marL="182880" lvl="0" indent="-182880" algn="l" rtl="0">
              <a:lnSpc>
                <a:spcPct val="90000"/>
              </a:lnSpc>
              <a:spcBef>
                <a:spcPts val="1200"/>
              </a:spcBef>
              <a:spcAft>
                <a:spcPts val="0"/>
              </a:spcAft>
              <a:buSzPct val="85000"/>
              <a:buChar char="▪"/>
            </a:pPr>
            <a:r>
              <a:rPr lang="fr-CA"/>
              <a:t>Chou, kale</a:t>
            </a:r>
            <a:endParaRPr/>
          </a:p>
          <a:p>
            <a:pPr marL="182880" lvl="0" indent="-182880" algn="l" rtl="0">
              <a:lnSpc>
                <a:spcPct val="90000"/>
              </a:lnSpc>
              <a:spcBef>
                <a:spcPts val="1200"/>
              </a:spcBef>
              <a:spcAft>
                <a:spcPts val="0"/>
              </a:spcAft>
              <a:buSzPct val="85000"/>
              <a:buChar char="▪"/>
            </a:pPr>
            <a:r>
              <a:rPr lang="fr-CA"/>
              <a:t>Betterave</a:t>
            </a:r>
            <a:endParaRPr/>
          </a:p>
          <a:p>
            <a:pPr marL="182880" lvl="0" indent="-182880" algn="l" rtl="0">
              <a:lnSpc>
                <a:spcPct val="90000"/>
              </a:lnSpc>
              <a:spcBef>
                <a:spcPts val="1200"/>
              </a:spcBef>
              <a:spcAft>
                <a:spcPts val="0"/>
              </a:spcAft>
              <a:buSzPct val="85000"/>
              <a:buChar char="▪"/>
            </a:pPr>
            <a:r>
              <a:rPr lang="fr-CA"/>
              <a:t>Bette à carde</a:t>
            </a:r>
            <a:endParaRPr/>
          </a:p>
          <a:p>
            <a:pPr marL="182880" lvl="0" indent="-182880" algn="l" rtl="0">
              <a:lnSpc>
                <a:spcPct val="90000"/>
              </a:lnSpc>
              <a:spcBef>
                <a:spcPts val="1200"/>
              </a:spcBef>
              <a:spcAft>
                <a:spcPts val="0"/>
              </a:spcAft>
              <a:buSzPct val="85000"/>
              <a:buChar char="▪"/>
            </a:pPr>
            <a:r>
              <a:rPr lang="fr-CA"/>
              <a:t>Oseille</a:t>
            </a:r>
            <a:endParaRPr/>
          </a:p>
          <a:p>
            <a:pPr marL="182880" lvl="0" indent="-182880" algn="l" rtl="0">
              <a:lnSpc>
                <a:spcPct val="90000"/>
              </a:lnSpc>
              <a:spcBef>
                <a:spcPts val="1200"/>
              </a:spcBef>
              <a:spcAft>
                <a:spcPts val="0"/>
              </a:spcAft>
              <a:buSzPct val="85000"/>
              <a:buChar char="▪"/>
            </a:pPr>
            <a:r>
              <a:rPr lang="fr-CA"/>
              <a:t>Scorsonnère, etc.</a:t>
            </a:r>
            <a:endParaRPr/>
          </a:p>
          <a:p>
            <a:pPr marL="182880" lvl="0" indent="-83026" algn="l" rtl="0">
              <a:lnSpc>
                <a:spcPct val="90000"/>
              </a:lnSpc>
              <a:spcBef>
                <a:spcPts val="1200"/>
              </a:spcBef>
              <a:spcAft>
                <a:spcPts val="0"/>
              </a:spcAft>
              <a:buSzPct val="85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CONSERVATION HIVERNALE</a:t>
            </a:r>
            <a:endParaRPr/>
          </a:p>
        </p:txBody>
      </p:sp>
      <p:pic>
        <p:nvPicPr>
          <p:cNvPr id="268" name="Google Shape;268;p18" descr="Résultats de recherche d'images pour « caveau légume »"/>
          <p:cNvPicPr preferRelativeResize="0"/>
          <p:nvPr/>
        </p:nvPicPr>
        <p:blipFill rotWithShape="1">
          <a:blip r:embed="rId3">
            <a:alphaModFix/>
          </a:blip>
          <a:srcRect/>
          <a:stretch/>
        </p:blipFill>
        <p:spPr>
          <a:xfrm>
            <a:off x="3923928" y="1484784"/>
            <a:ext cx="4733925" cy="3152775"/>
          </a:xfrm>
          <a:prstGeom prst="rect">
            <a:avLst/>
          </a:prstGeom>
          <a:noFill/>
          <a:ln>
            <a:noFill/>
          </a:ln>
        </p:spPr>
      </p:pic>
      <p:pic>
        <p:nvPicPr>
          <p:cNvPr id="269" name="Google Shape;269;p18" descr="Résultats de recherche d'images pour « caveau légume »"/>
          <p:cNvPicPr preferRelativeResize="0"/>
          <p:nvPr/>
        </p:nvPicPr>
        <p:blipFill rotWithShape="1">
          <a:blip r:embed="rId4">
            <a:alphaModFix/>
          </a:blip>
          <a:srcRect t="31738"/>
          <a:stretch/>
        </p:blipFill>
        <p:spPr>
          <a:xfrm>
            <a:off x="179512" y="3789040"/>
            <a:ext cx="4896544" cy="2506865"/>
          </a:xfrm>
          <a:prstGeom prst="rect">
            <a:avLst/>
          </a:prstGeom>
          <a:noFill/>
          <a:ln>
            <a:noFill/>
          </a:ln>
        </p:spPr>
      </p:pic>
      <p:pic>
        <p:nvPicPr>
          <p:cNvPr id="270" name="Google Shape;270;p18" descr="Résultats de recherche d'images pour « conservation légumes hiver »"/>
          <p:cNvPicPr preferRelativeResize="0"/>
          <p:nvPr/>
        </p:nvPicPr>
        <p:blipFill rotWithShape="1">
          <a:blip r:embed="rId5">
            <a:alphaModFix/>
          </a:blip>
          <a:srcRect/>
          <a:stretch/>
        </p:blipFill>
        <p:spPr>
          <a:xfrm>
            <a:off x="755576" y="1772816"/>
            <a:ext cx="2466975" cy="1847851"/>
          </a:xfrm>
          <a:prstGeom prst="rect">
            <a:avLst/>
          </a:prstGeom>
          <a:noFill/>
          <a:ln>
            <a:noFill/>
          </a:ln>
        </p:spPr>
      </p:pic>
      <p:sp>
        <p:nvSpPr>
          <p:cNvPr id="271" name="Google Shape;271;p18" descr="Résultats de recherche d'images pour « tresses oignons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pic>
        <p:nvPicPr>
          <p:cNvPr id="272" name="Google Shape;272;p18" descr="Résultats de recherche d'images pour « tresses oignons »"/>
          <p:cNvPicPr preferRelativeResize="0"/>
          <p:nvPr/>
        </p:nvPicPr>
        <p:blipFill rotWithShape="1">
          <a:blip r:embed="rId6">
            <a:alphaModFix/>
          </a:blip>
          <a:srcRect/>
          <a:stretch/>
        </p:blipFill>
        <p:spPr>
          <a:xfrm>
            <a:off x="5796136" y="4869160"/>
            <a:ext cx="2376264" cy="1386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ÇA A L’AIR DE QUOI ?</a:t>
            </a:r>
            <a:endParaRPr/>
          </a:p>
        </p:txBody>
      </p:sp>
      <p:pic>
        <p:nvPicPr>
          <p:cNvPr id="278" name="Google Shape;278;p19" descr="Résultats de recherche d'images pour « chou en fleur »"/>
          <p:cNvPicPr preferRelativeResize="0"/>
          <p:nvPr/>
        </p:nvPicPr>
        <p:blipFill rotWithShape="1">
          <a:blip r:embed="rId3">
            <a:alphaModFix/>
          </a:blip>
          <a:srcRect/>
          <a:stretch/>
        </p:blipFill>
        <p:spPr>
          <a:xfrm>
            <a:off x="2519772" y="1628800"/>
            <a:ext cx="3096344" cy="2323292"/>
          </a:xfrm>
          <a:prstGeom prst="rect">
            <a:avLst/>
          </a:prstGeom>
          <a:noFill/>
          <a:ln>
            <a:noFill/>
          </a:ln>
        </p:spPr>
      </p:pic>
      <p:pic>
        <p:nvPicPr>
          <p:cNvPr id="279" name="Google Shape;279;p19" descr="Image associée"/>
          <p:cNvPicPr preferRelativeResize="0"/>
          <p:nvPr/>
        </p:nvPicPr>
        <p:blipFill rotWithShape="1">
          <a:blip r:embed="rId4">
            <a:alphaModFix/>
          </a:blip>
          <a:srcRect/>
          <a:stretch/>
        </p:blipFill>
        <p:spPr>
          <a:xfrm>
            <a:off x="4427984" y="3776017"/>
            <a:ext cx="4190226" cy="2762326"/>
          </a:xfrm>
          <a:prstGeom prst="rect">
            <a:avLst/>
          </a:prstGeom>
          <a:noFill/>
          <a:ln>
            <a:noFill/>
          </a:ln>
        </p:spPr>
      </p:pic>
      <p:pic>
        <p:nvPicPr>
          <p:cNvPr id="280" name="Google Shape;280;p19" descr="Résultats de recherche d'images pour « rutabaga flower »"/>
          <p:cNvPicPr preferRelativeResize="0"/>
          <p:nvPr/>
        </p:nvPicPr>
        <p:blipFill rotWithShape="1">
          <a:blip r:embed="rId5">
            <a:alphaModFix/>
          </a:blip>
          <a:srcRect/>
          <a:stretch/>
        </p:blipFill>
        <p:spPr>
          <a:xfrm>
            <a:off x="337054" y="3789040"/>
            <a:ext cx="3112404" cy="23343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endParaRPr/>
          </a:p>
        </p:txBody>
      </p:sp>
      <p:sp>
        <p:nvSpPr>
          <p:cNvPr id="127" name="Google Shape;127;p2"/>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a:t>Mission de Terre Promise</a:t>
            </a:r>
            <a:endParaRPr/>
          </a:p>
          <a:p>
            <a:pPr marL="182880" lvl="0" indent="-182880" algn="l" rtl="0">
              <a:lnSpc>
                <a:spcPct val="90000"/>
              </a:lnSpc>
              <a:spcBef>
                <a:spcPts val="1200"/>
              </a:spcBef>
              <a:spcAft>
                <a:spcPts val="0"/>
              </a:spcAft>
              <a:buSzPts val="1700"/>
              <a:buChar char="▪"/>
            </a:pPr>
            <a:r>
              <a:rPr lang="fr-CA"/>
              <a:t>État des lieux des semences</a:t>
            </a:r>
            <a:endParaRPr/>
          </a:p>
          <a:p>
            <a:pPr marL="182880" lvl="0" indent="-182880" algn="l" rtl="0">
              <a:lnSpc>
                <a:spcPct val="90000"/>
              </a:lnSpc>
              <a:spcBef>
                <a:spcPts val="1200"/>
              </a:spcBef>
              <a:spcAft>
                <a:spcPts val="0"/>
              </a:spcAft>
              <a:buSzPts val="1700"/>
              <a:buChar char="▪"/>
            </a:pPr>
            <a:r>
              <a:rPr lang="fr-CA"/>
              <a:t>Domestication des semences</a:t>
            </a:r>
            <a:endParaRPr/>
          </a:p>
          <a:p>
            <a:pPr marL="182880" lvl="0" indent="-182880" algn="l" rtl="0">
              <a:lnSpc>
                <a:spcPct val="90000"/>
              </a:lnSpc>
              <a:spcBef>
                <a:spcPts val="1200"/>
              </a:spcBef>
              <a:spcAft>
                <a:spcPts val="0"/>
              </a:spcAft>
              <a:buSzPts val="1700"/>
              <a:buChar char="▪"/>
            </a:pPr>
            <a:r>
              <a:rPr lang="fr-CA"/>
              <a:t>Auto-pollinisation, pollinisation croisée, par le vent…</a:t>
            </a:r>
            <a:endParaRPr/>
          </a:p>
          <a:p>
            <a:pPr marL="182880" lvl="0" indent="-182880" algn="l" rtl="0">
              <a:lnSpc>
                <a:spcPct val="90000"/>
              </a:lnSpc>
              <a:spcBef>
                <a:spcPts val="1200"/>
              </a:spcBef>
              <a:spcAft>
                <a:spcPts val="0"/>
              </a:spcAft>
              <a:buSzPts val="1700"/>
              <a:buChar char="▪"/>
            </a:pPr>
            <a:r>
              <a:rPr lang="fr-CA"/>
              <a:t>Sélection variétale: Lignée, landrace, </a:t>
            </a:r>
            <a:endParaRPr/>
          </a:p>
          <a:p>
            <a:pPr marL="182880" lvl="0" indent="-182880" algn="l" rtl="0">
              <a:lnSpc>
                <a:spcPct val="90000"/>
              </a:lnSpc>
              <a:spcBef>
                <a:spcPts val="1200"/>
              </a:spcBef>
              <a:spcAft>
                <a:spcPts val="0"/>
              </a:spcAft>
              <a:buSzPts val="1700"/>
              <a:buChar char="▪"/>
            </a:pPr>
            <a:r>
              <a:rPr lang="fr-CA"/>
              <a:t>Critères de sélection variétale</a:t>
            </a:r>
            <a:endParaRPr/>
          </a:p>
          <a:p>
            <a:pPr marL="182880" lvl="0" indent="-182880" algn="l" rtl="0">
              <a:lnSpc>
                <a:spcPct val="90000"/>
              </a:lnSpc>
              <a:spcBef>
                <a:spcPts val="1200"/>
              </a:spcBef>
              <a:spcAft>
                <a:spcPts val="0"/>
              </a:spcAft>
              <a:buSzPts val="1700"/>
              <a:buChar char="▪"/>
            </a:pPr>
            <a:r>
              <a:rPr lang="fr-CA"/>
              <a:t>L’hybridation</a:t>
            </a:r>
            <a:endParaRPr/>
          </a:p>
          <a:p>
            <a:pPr marL="182880" lvl="0" indent="-182880" algn="l" rtl="0">
              <a:lnSpc>
                <a:spcPct val="90000"/>
              </a:lnSpc>
              <a:spcBef>
                <a:spcPts val="1200"/>
              </a:spcBef>
              <a:spcAft>
                <a:spcPts val="0"/>
              </a:spcAft>
              <a:buSzPts val="1700"/>
              <a:buChar char="▪"/>
            </a:pPr>
            <a:r>
              <a:rPr lang="fr-CA"/>
              <a:t>La conservation des bisannuels</a:t>
            </a:r>
            <a:endParaRPr/>
          </a:p>
          <a:p>
            <a:pPr marL="182880" lvl="0" indent="-182880" algn="l" rtl="0">
              <a:lnSpc>
                <a:spcPct val="90000"/>
              </a:lnSpc>
              <a:spcBef>
                <a:spcPts val="1200"/>
              </a:spcBef>
              <a:spcAft>
                <a:spcPts val="0"/>
              </a:spcAft>
              <a:buSzPts val="1700"/>
              <a:buChar char="▪"/>
            </a:pPr>
            <a:r>
              <a:rPr lang="fr-CA"/>
              <a:t>La pollinisation manuelle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200"/>
              <a:buFont typeface="Rockwell"/>
              <a:buNone/>
            </a:pPr>
            <a:r>
              <a:rPr lang="fr-CA"/>
              <a:t>LEVÉE DE DORMANCE</a:t>
            </a:r>
            <a:endParaRPr/>
          </a:p>
        </p:txBody>
      </p:sp>
      <p:sp>
        <p:nvSpPr>
          <p:cNvPr id="286" name="Google Shape;286;p20"/>
          <p:cNvSpPr txBox="1">
            <a:spLocks noGrp="1"/>
          </p:cNvSpPr>
          <p:nvPr>
            <p:ph type="body" idx="1"/>
          </p:nvPr>
        </p:nvSpPr>
        <p:spPr>
          <a:xfrm>
            <a:off x="685800" y="2240280"/>
            <a:ext cx="3803904" cy="3877056"/>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0000"/>
              </a:lnSpc>
              <a:spcBef>
                <a:spcPts val="0"/>
              </a:spcBef>
              <a:spcAft>
                <a:spcPts val="0"/>
              </a:spcAft>
              <a:buSzPts val="1700"/>
              <a:buChar char="▪"/>
            </a:pPr>
            <a:r>
              <a:rPr lang="fr-CA" b="1"/>
              <a:t>Traitement au froid (stratification froide, vernalisation):</a:t>
            </a:r>
            <a:r>
              <a:rPr lang="fr-CA"/>
              <a:t> pratique appliquée chez les graines qui doivent passer par une période de froid avant de germer. Habituellement, on les sème en pot et les place au réfrigérateur pendant plusieurs semaines avant de les exposer à la chaleur. Ou encore, on les sème à l’extérieur à l’automne pour une germination au printemps.</a:t>
            </a:r>
            <a:endParaRPr/>
          </a:p>
        </p:txBody>
      </p:sp>
      <p:sp>
        <p:nvSpPr>
          <p:cNvPr id="287" name="Google Shape;287;p20"/>
          <p:cNvSpPr txBox="1">
            <a:spLocks noGrp="1"/>
          </p:cNvSpPr>
          <p:nvPr>
            <p:ph type="body" idx="2"/>
          </p:nvPr>
        </p:nvSpPr>
        <p:spPr>
          <a:xfrm>
            <a:off x="4645151" y="2240280"/>
            <a:ext cx="3803904" cy="3877056"/>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b="1"/>
              <a:t>Scarification: </a:t>
            </a:r>
            <a:r>
              <a:rPr lang="fr-CA"/>
              <a:t>action de couper, percer ou limer la graine avant le semis ou encore, de la faire tremper pendant plusieurs heures dans de l’eau tiède. Cela aide à activer la germination des graines à enveloppe très dure (ipomées, hibiscus, etc.).</a:t>
            </a:r>
            <a:endParaRPr/>
          </a:p>
        </p:txBody>
      </p:sp>
      <p:sp>
        <p:nvSpPr>
          <p:cNvPr id="288" name="Google Shape;288;p20"/>
          <p:cNvSpPr/>
          <p:nvPr/>
        </p:nvSpPr>
        <p:spPr>
          <a:xfrm>
            <a:off x="4456193" y="54710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chemeClr val="dk1"/>
                </a:solidFill>
                <a:latin typeface="Rockwell"/>
                <a:ea typeface="Rockwell"/>
                <a:cs typeface="Rockwell"/>
                <a:sym typeface="Rockwell"/>
              </a:rPr>
              <a:t>https://www.youtube.com/watch?v=q9AFwHZl2VU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1"/>
          <p:cNvSpPr/>
          <p:nvPr/>
        </p:nvSpPr>
        <p:spPr>
          <a:xfrm>
            <a:off x="4355976" y="1700808"/>
            <a:ext cx="432048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chemeClr val="dk1"/>
                </a:solidFill>
                <a:latin typeface="Rockwell"/>
                <a:ea typeface="Rockwell"/>
                <a:cs typeface="Rockwell"/>
                <a:sym typeface="Rockwell"/>
              </a:rPr>
              <a:t>Tapissez l’intérieur d’un bocal de papier de verre, côté rugueux tourné vers l’intérieur du bocal. Maintenant placez les graines à scarifier dans le bocal, visez-y le couvercle et brassez. Quand les graines perdent leur lustre, elles sont prêtes à semer.</a:t>
            </a:r>
            <a:endParaRPr/>
          </a:p>
          <a:p>
            <a:pPr marL="0" marR="0" lvl="0" indent="0" algn="l" rtl="0">
              <a:spcBef>
                <a:spcPts val="0"/>
              </a:spcBef>
              <a:spcAft>
                <a:spcPts val="0"/>
              </a:spcAft>
              <a:buNone/>
            </a:pPr>
            <a:r>
              <a:rPr lang="fr-CA" sz="1800">
                <a:solidFill>
                  <a:schemeClr val="dk1"/>
                </a:solidFill>
                <a:latin typeface="Rockwell"/>
                <a:ea typeface="Rockwell"/>
                <a:cs typeface="Rockwell"/>
                <a:sym typeface="Rockwell"/>
              </a:rPr>
              <a:t>Faites-en un projet de famille: préparez plusieurs bocaux, mettez la musique et invitez vos enfants ou petits enfants à danser avec les maracas que vous venez de leur fabriquer. Tout le monde aura du plaisir… et le travail sera fait sans peine!</a:t>
            </a:r>
            <a:endParaRPr/>
          </a:p>
        </p:txBody>
      </p:sp>
      <p:pic>
        <p:nvPicPr>
          <p:cNvPr id="294" name="Google Shape;294;p21"/>
          <p:cNvPicPr preferRelativeResize="0"/>
          <p:nvPr/>
        </p:nvPicPr>
        <p:blipFill rotWithShape="1">
          <a:blip r:embed="rId3">
            <a:alphaModFix/>
          </a:blip>
          <a:srcRect/>
          <a:stretch/>
        </p:blipFill>
        <p:spPr>
          <a:xfrm>
            <a:off x="539551" y="2060848"/>
            <a:ext cx="3757687" cy="2557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200"/>
              <a:buFont typeface="Rockwell"/>
              <a:buNone/>
            </a:pPr>
            <a:r>
              <a:rPr lang="fr-CA"/>
              <a:t>EXEMPLES</a:t>
            </a:r>
            <a:endParaRPr/>
          </a:p>
        </p:txBody>
      </p:sp>
      <p:sp>
        <p:nvSpPr>
          <p:cNvPr id="300" name="Google Shape;300;p22"/>
          <p:cNvSpPr txBox="1">
            <a:spLocks noGrp="1"/>
          </p:cNvSpPr>
          <p:nvPr>
            <p:ph type="body" idx="1"/>
          </p:nvPr>
        </p:nvSpPr>
        <p:spPr>
          <a:xfrm>
            <a:off x="685800" y="2240280"/>
            <a:ext cx="3803904" cy="3877056"/>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b="1"/>
              <a:t>Stratification</a:t>
            </a:r>
            <a:endParaRPr/>
          </a:p>
          <a:p>
            <a:pPr marL="182880" lvl="0" indent="-182880" algn="l" rtl="0">
              <a:lnSpc>
                <a:spcPct val="90000"/>
              </a:lnSpc>
              <a:spcBef>
                <a:spcPts val="1200"/>
              </a:spcBef>
              <a:spcAft>
                <a:spcPts val="0"/>
              </a:spcAft>
              <a:buSzPts val="1700"/>
              <a:buChar char="▪"/>
            </a:pPr>
            <a:r>
              <a:rPr lang="fr-CA"/>
              <a:t>Chervis</a:t>
            </a:r>
            <a:endParaRPr/>
          </a:p>
          <a:p>
            <a:pPr marL="182880" lvl="0" indent="-182880" algn="l" rtl="0">
              <a:lnSpc>
                <a:spcPct val="90000"/>
              </a:lnSpc>
              <a:spcBef>
                <a:spcPts val="1200"/>
              </a:spcBef>
              <a:spcAft>
                <a:spcPts val="0"/>
              </a:spcAft>
              <a:buSzPts val="1700"/>
              <a:buChar char="▪"/>
            </a:pPr>
            <a:r>
              <a:rPr lang="fr-CA"/>
              <a:t>Mélisse</a:t>
            </a:r>
            <a:endParaRPr/>
          </a:p>
          <a:p>
            <a:pPr marL="182880" lvl="0" indent="-182880" algn="l" rtl="0">
              <a:lnSpc>
                <a:spcPct val="90000"/>
              </a:lnSpc>
              <a:spcBef>
                <a:spcPts val="1200"/>
              </a:spcBef>
              <a:spcAft>
                <a:spcPts val="0"/>
              </a:spcAft>
              <a:buSzPts val="1700"/>
              <a:buChar char="▪"/>
            </a:pPr>
            <a:r>
              <a:rPr lang="fr-CA"/>
              <a:t>Cataire</a:t>
            </a:r>
            <a:endParaRPr/>
          </a:p>
          <a:p>
            <a:pPr marL="182880" lvl="0" indent="-182880" algn="l" rtl="0">
              <a:lnSpc>
                <a:spcPct val="90000"/>
              </a:lnSpc>
              <a:spcBef>
                <a:spcPts val="1200"/>
              </a:spcBef>
              <a:spcAft>
                <a:spcPts val="0"/>
              </a:spcAft>
              <a:buSzPts val="1700"/>
              <a:buChar char="▪"/>
            </a:pPr>
            <a:r>
              <a:rPr lang="fr-CA"/>
              <a:t>Asclépiade		</a:t>
            </a:r>
            <a:endParaRPr/>
          </a:p>
        </p:txBody>
      </p:sp>
      <p:sp>
        <p:nvSpPr>
          <p:cNvPr id="301" name="Google Shape;301;p22"/>
          <p:cNvSpPr txBox="1">
            <a:spLocks noGrp="1"/>
          </p:cNvSpPr>
          <p:nvPr>
            <p:ph type="body" idx="2"/>
          </p:nvPr>
        </p:nvSpPr>
        <p:spPr>
          <a:xfrm>
            <a:off x="4645151" y="2240280"/>
            <a:ext cx="3803904" cy="3877056"/>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b="1"/>
              <a:t>Scarification</a:t>
            </a:r>
            <a:endParaRPr/>
          </a:p>
          <a:p>
            <a:pPr marL="457200" lvl="1" indent="-182880" algn="l" rtl="0">
              <a:lnSpc>
                <a:spcPct val="90000"/>
              </a:lnSpc>
              <a:spcBef>
                <a:spcPts val="400"/>
              </a:spcBef>
              <a:spcAft>
                <a:spcPts val="0"/>
              </a:spcAft>
              <a:buSzPts val="1530"/>
              <a:buChar char="▪"/>
            </a:pPr>
            <a:r>
              <a:rPr lang="fr-CA"/>
              <a:t>canna, </a:t>
            </a:r>
            <a:endParaRPr/>
          </a:p>
          <a:p>
            <a:pPr marL="457200" lvl="1" indent="-182880" algn="l" rtl="0">
              <a:lnSpc>
                <a:spcPct val="90000"/>
              </a:lnSpc>
              <a:spcBef>
                <a:spcPts val="600"/>
              </a:spcBef>
              <a:spcAft>
                <a:spcPts val="0"/>
              </a:spcAft>
              <a:buSzPts val="1530"/>
              <a:buChar char="▪"/>
            </a:pPr>
            <a:r>
              <a:rPr lang="fr-CA"/>
              <a:t>gloire du matin</a:t>
            </a:r>
            <a:endParaRPr/>
          </a:p>
          <a:p>
            <a:pPr marL="457200" lvl="1" indent="-182880" algn="l" rtl="0">
              <a:lnSpc>
                <a:spcPct val="90000"/>
              </a:lnSpc>
              <a:spcBef>
                <a:spcPts val="600"/>
              </a:spcBef>
              <a:spcAft>
                <a:spcPts val="0"/>
              </a:spcAft>
              <a:buSzPts val="1530"/>
              <a:buChar char="▪"/>
            </a:pPr>
            <a:r>
              <a:rPr lang="fr-CA"/>
              <a:t>Hibiscus</a:t>
            </a:r>
            <a:endParaRPr/>
          </a:p>
          <a:p>
            <a:pPr marL="457200" lvl="1" indent="-182880" algn="l" rtl="0">
              <a:lnSpc>
                <a:spcPct val="90000"/>
              </a:lnSpc>
              <a:spcBef>
                <a:spcPts val="600"/>
              </a:spcBef>
              <a:spcAft>
                <a:spcPts val="0"/>
              </a:spcAft>
              <a:buSzPts val="1530"/>
              <a:buChar char="▪"/>
            </a:pPr>
            <a:r>
              <a:rPr lang="fr-CA"/>
              <a:t>lupin </a:t>
            </a:r>
            <a:endParaRPr/>
          </a:p>
          <a:p>
            <a:pPr marL="457200" lvl="1" indent="-182880" algn="l" rtl="0">
              <a:lnSpc>
                <a:spcPct val="90000"/>
              </a:lnSpc>
              <a:spcBef>
                <a:spcPts val="600"/>
              </a:spcBef>
              <a:spcAft>
                <a:spcPts val="0"/>
              </a:spcAft>
              <a:buSzPts val="1530"/>
              <a:buChar char="▪"/>
            </a:pPr>
            <a:r>
              <a:rPr lang="fr-CA"/>
              <a:t>mauve</a:t>
            </a:r>
            <a:endParaRPr/>
          </a:p>
        </p:txBody>
      </p:sp>
      <p:pic>
        <p:nvPicPr>
          <p:cNvPr id="302" name="Google Shape;302;p22"/>
          <p:cNvPicPr preferRelativeResize="0"/>
          <p:nvPr/>
        </p:nvPicPr>
        <p:blipFill rotWithShape="1">
          <a:blip r:embed="rId3">
            <a:alphaModFix/>
          </a:blip>
          <a:srcRect/>
          <a:stretch/>
        </p:blipFill>
        <p:spPr>
          <a:xfrm>
            <a:off x="5004048" y="4607412"/>
            <a:ext cx="2232248" cy="17659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3"/>
          <p:cNvPicPr preferRelativeResize="0"/>
          <p:nvPr/>
        </p:nvPicPr>
        <p:blipFill rotWithShape="1">
          <a:blip r:embed="rId3">
            <a:alphaModFix/>
          </a:blip>
          <a:srcRect b="-2929"/>
          <a:stretch/>
        </p:blipFill>
        <p:spPr>
          <a:xfrm rot="-5400000">
            <a:off x="4573476" y="2275398"/>
            <a:ext cx="4156335" cy="2863140"/>
          </a:xfrm>
          <a:prstGeom prst="rect">
            <a:avLst/>
          </a:prstGeom>
          <a:noFill/>
          <a:ln>
            <a:noFill/>
          </a:ln>
        </p:spPr>
      </p:pic>
      <p:sp>
        <p:nvSpPr>
          <p:cNvPr id="308" name="Google Shape;308;p23"/>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DES PISTES DE SOLUTIONS</a:t>
            </a:r>
            <a:endParaRPr/>
          </a:p>
        </p:txBody>
      </p:sp>
      <p:sp>
        <p:nvSpPr>
          <p:cNvPr id="309" name="Google Shape;309;p23"/>
          <p:cNvSpPr txBox="1">
            <a:spLocks noGrp="1"/>
          </p:cNvSpPr>
          <p:nvPr>
            <p:ph type="body" idx="1"/>
          </p:nvPr>
        </p:nvSpPr>
        <p:spPr>
          <a:xfrm>
            <a:off x="685800" y="2194560"/>
            <a:ext cx="3657600" cy="3977640"/>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90000"/>
              </a:lnSpc>
              <a:spcBef>
                <a:spcPts val="0"/>
              </a:spcBef>
              <a:spcAft>
                <a:spcPts val="0"/>
              </a:spcAft>
              <a:buSzPts val="1700"/>
              <a:buChar char="▪"/>
            </a:pPr>
            <a:r>
              <a:rPr lang="fr-CA"/>
              <a:t>Apprenez à conserver vos semences</a:t>
            </a:r>
            <a:endParaRPr/>
          </a:p>
          <a:p>
            <a:pPr marL="182880" lvl="0" indent="-182880" algn="l" rtl="0">
              <a:lnSpc>
                <a:spcPct val="90000"/>
              </a:lnSpc>
              <a:spcBef>
                <a:spcPts val="1200"/>
              </a:spcBef>
              <a:spcAft>
                <a:spcPts val="0"/>
              </a:spcAft>
              <a:buSzPts val="1700"/>
              <a:buChar char="▪"/>
            </a:pPr>
            <a:r>
              <a:rPr lang="fr-CA"/>
              <a:t>Partagez vos semences aux Fêtes des semences (</a:t>
            </a:r>
            <a:r>
              <a:rPr lang="fr-CA" u="sng">
                <a:solidFill>
                  <a:schemeClr val="hlink"/>
                </a:solidFill>
                <a:hlinkClick r:id="rId4"/>
              </a:rPr>
              <a:t>www.semences.ca</a:t>
            </a:r>
            <a:r>
              <a:rPr lang="fr-CA"/>
              <a:t>)</a:t>
            </a:r>
            <a:endParaRPr/>
          </a:p>
          <a:p>
            <a:pPr marL="182880" lvl="0" indent="-182880" algn="l" rtl="0">
              <a:lnSpc>
                <a:spcPct val="90000"/>
              </a:lnSpc>
              <a:spcBef>
                <a:spcPts val="1200"/>
              </a:spcBef>
              <a:spcAft>
                <a:spcPts val="0"/>
              </a:spcAft>
              <a:buSzPts val="1700"/>
              <a:buChar char="▪"/>
            </a:pPr>
            <a:r>
              <a:rPr lang="fr-CA"/>
              <a:t>N’hésitez pas à demander d’où proviennent les semences que vous achetez</a:t>
            </a:r>
            <a:endParaRPr/>
          </a:p>
          <a:p>
            <a:pPr marL="182880" lvl="0" indent="-182880" algn="l" rtl="0">
              <a:lnSpc>
                <a:spcPct val="90000"/>
              </a:lnSpc>
              <a:spcBef>
                <a:spcPts val="1200"/>
              </a:spcBef>
              <a:spcAft>
                <a:spcPts val="0"/>
              </a:spcAft>
              <a:buSzPts val="1700"/>
              <a:buChar char="▪"/>
            </a:pPr>
            <a:r>
              <a:rPr lang="fr-CA"/>
              <a:t>Choisissez des variétés en danger.</a:t>
            </a:r>
            <a:endParaRPr/>
          </a:p>
          <a:p>
            <a:pPr marL="182880" lvl="0" indent="-182880" algn="l" rtl="0">
              <a:lnSpc>
                <a:spcPct val="90000"/>
              </a:lnSpc>
              <a:spcBef>
                <a:spcPts val="1200"/>
              </a:spcBef>
              <a:spcAft>
                <a:spcPts val="0"/>
              </a:spcAft>
              <a:buSzPts val="1700"/>
              <a:buChar char="▪"/>
            </a:pPr>
            <a:r>
              <a:rPr lang="fr-CA"/>
              <a:t>Encouragez vos producteurs de semences locaux.</a:t>
            </a:r>
            <a:endParaRPr/>
          </a:p>
          <a:p>
            <a:pPr marL="182880" lvl="0" indent="-74929" algn="l" rtl="0">
              <a:lnSpc>
                <a:spcPct val="90000"/>
              </a:lnSpc>
              <a:spcBef>
                <a:spcPts val="1200"/>
              </a:spcBef>
              <a:spcAft>
                <a:spcPts val="0"/>
              </a:spcAft>
              <a:buSzPts val="17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27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RÉFÉRENCES</a:t>
            </a:r>
            <a:endParaRPr/>
          </a:p>
        </p:txBody>
      </p:sp>
      <p:sp>
        <p:nvSpPr>
          <p:cNvPr id="315" name="Google Shape;315;p24"/>
          <p:cNvSpPr txBox="1">
            <a:spLocks noGrp="1"/>
          </p:cNvSpPr>
          <p:nvPr>
            <p:ph type="body" idx="1"/>
          </p:nvPr>
        </p:nvSpPr>
        <p:spPr>
          <a:xfrm>
            <a:off x="457200" y="1600200"/>
            <a:ext cx="8363272" cy="4525963"/>
          </a:xfrm>
          <a:prstGeom prst="rect">
            <a:avLst/>
          </a:prstGeom>
          <a:noFill/>
          <a:ln>
            <a:noFill/>
          </a:ln>
        </p:spPr>
        <p:txBody>
          <a:bodyPr spcFirstLastPara="1" wrap="square" lIns="91425" tIns="45700" rIns="91425" bIns="45700" anchor="t" anchorCtr="0">
            <a:normAutofit fontScale="92500" lnSpcReduction="10000"/>
          </a:bodyPr>
          <a:lstStyle/>
          <a:p>
            <a:pPr marL="182880" lvl="0" indent="-182880" algn="l" rtl="0">
              <a:lnSpc>
                <a:spcPct val="90000"/>
              </a:lnSpc>
              <a:spcBef>
                <a:spcPts val="0"/>
              </a:spcBef>
              <a:spcAft>
                <a:spcPts val="0"/>
              </a:spcAft>
              <a:buSzPct val="85000"/>
              <a:buChar char="▪"/>
            </a:pPr>
            <a:r>
              <a:rPr lang="fr-CA" sz="2600"/>
              <a:t>Terre Promise, </a:t>
            </a:r>
            <a:r>
              <a:rPr lang="fr-CA" sz="2600" b="1"/>
              <a:t>www.terrepromise.ca</a:t>
            </a:r>
            <a:endParaRPr/>
          </a:p>
          <a:p>
            <a:pPr marL="182880" lvl="0" indent="-182880" algn="l" rtl="0">
              <a:lnSpc>
                <a:spcPct val="90000"/>
              </a:lnSpc>
              <a:spcBef>
                <a:spcPts val="1200"/>
              </a:spcBef>
              <a:spcAft>
                <a:spcPts val="0"/>
              </a:spcAft>
              <a:buSzPct val="85000"/>
              <a:buChar char="▪"/>
            </a:pPr>
            <a:r>
              <a:rPr lang="fr-CA" sz="2600"/>
              <a:t>Semences du patrimoine </a:t>
            </a:r>
            <a:r>
              <a:rPr lang="fr-CA" sz="2600" b="1"/>
              <a:t>www.semences.ca</a:t>
            </a:r>
            <a:endParaRPr/>
          </a:p>
          <a:p>
            <a:pPr marL="182880" lvl="0" indent="-182880" algn="l" rtl="0">
              <a:lnSpc>
                <a:spcPct val="90000"/>
              </a:lnSpc>
              <a:spcBef>
                <a:spcPts val="1200"/>
              </a:spcBef>
              <a:spcAft>
                <a:spcPts val="0"/>
              </a:spcAft>
              <a:buSzPct val="85000"/>
              <a:buChar char="▪"/>
            </a:pPr>
            <a:r>
              <a:rPr lang="fr-CA" sz="2600"/>
              <a:t>Guide de la Conservation des semences, </a:t>
            </a:r>
            <a:r>
              <a:rPr lang="fr-CA" sz="2600" b="1"/>
              <a:t>www.semences.ca</a:t>
            </a:r>
            <a:endParaRPr/>
          </a:p>
          <a:p>
            <a:pPr marL="182880" lvl="0" indent="-182880" algn="l" rtl="0">
              <a:lnSpc>
                <a:spcPct val="90000"/>
              </a:lnSpc>
              <a:spcBef>
                <a:spcPts val="1200"/>
              </a:spcBef>
              <a:spcAft>
                <a:spcPts val="0"/>
              </a:spcAft>
              <a:buSzPct val="85000"/>
              <a:buChar char="▪"/>
            </a:pPr>
            <a:r>
              <a:rPr lang="fr-CA" sz="2600"/>
              <a:t>Semences buissonnières, films pédagogiques sur la production de semences, </a:t>
            </a:r>
            <a:r>
              <a:rPr lang="fr-CA" sz="2600" b="1"/>
              <a:t>civiqueforum.org</a:t>
            </a:r>
            <a:endParaRPr/>
          </a:p>
          <a:p>
            <a:pPr marL="182880" lvl="0" indent="-182880" algn="l" rtl="0">
              <a:lnSpc>
                <a:spcPct val="90000"/>
              </a:lnSpc>
              <a:spcBef>
                <a:spcPts val="1200"/>
              </a:spcBef>
              <a:spcAft>
                <a:spcPts val="0"/>
              </a:spcAft>
              <a:buSzPct val="85000"/>
              <a:buChar char="▪"/>
            </a:pPr>
            <a:r>
              <a:rPr lang="fr-CA" sz="2600"/>
              <a:t>Stolen Seeds, the privatisation of Canada’s agricultural biodiversity, </a:t>
            </a:r>
            <a:r>
              <a:rPr lang="fr-CA" sz="1900"/>
              <a:t>par</a:t>
            </a:r>
            <a:r>
              <a:rPr lang="fr-CA" sz="2600"/>
              <a:t> </a:t>
            </a:r>
            <a:r>
              <a:rPr lang="fr-CA" sz="1900"/>
              <a:t>Devlin Kuyek</a:t>
            </a:r>
            <a:r>
              <a:rPr lang="fr-CA" sz="2600"/>
              <a:t>.</a:t>
            </a:r>
            <a:endParaRPr/>
          </a:p>
          <a:p>
            <a:pPr marL="182880" lvl="0" indent="-182880" algn="l" rtl="0">
              <a:lnSpc>
                <a:spcPct val="90000"/>
              </a:lnSpc>
              <a:spcBef>
                <a:spcPts val="1200"/>
              </a:spcBef>
              <a:spcAft>
                <a:spcPts val="0"/>
              </a:spcAft>
              <a:buSzPct val="85000"/>
              <a:buChar char="▪"/>
            </a:pPr>
            <a:r>
              <a:rPr lang="fr-CA" sz="2600"/>
              <a:t>Document du MAPAQ sur La production de semences, Guide de l’agriculteur urbain</a:t>
            </a:r>
            <a:r>
              <a:rPr lang="fr-CA" sz="2200"/>
              <a:t>.</a:t>
            </a:r>
            <a:endParaRPr/>
          </a:p>
          <a:p>
            <a:pPr marL="182880" lvl="0" indent="-182880" algn="l" rtl="0">
              <a:lnSpc>
                <a:spcPct val="90000"/>
              </a:lnSpc>
              <a:spcBef>
                <a:spcPts val="1200"/>
              </a:spcBef>
              <a:spcAft>
                <a:spcPts val="0"/>
              </a:spcAft>
              <a:buSzPct val="85000"/>
              <a:buChar char="▪"/>
            </a:pPr>
            <a:r>
              <a:rPr lang="fr-CA" sz="2600"/>
              <a:t>Information sur les variétés ancestrales, </a:t>
            </a:r>
            <a:r>
              <a:rPr lang="fr-CA" sz="2600" b="1"/>
              <a:t>www.potagerdantan.com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5"/>
          <p:cNvPicPr preferRelativeResize="0"/>
          <p:nvPr/>
        </p:nvPicPr>
        <p:blipFill rotWithShape="1">
          <a:blip r:embed="rId3">
            <a:alphaModFix/>
          </a:blip>
          <a:srcRect/>
          <a:stretch/>
        </p:blipFill>
        <p:spPr>
          <a:xfrm>
            <a:off x="611560" y="1988840"/>
            <a:ext cx="2888550" cy="4352885"/>
          </a:xfrm>
          <a:prstGeom prst="rect">
            <a:avLst/>
          </a:prstGeom>
          <a:noFill/>
          <a:ln>
            <a:noFill/>
          </a:ln>
        </p:spPr>
      </p:pic>
      <p:pic>
        <p:nvPicPr>
          <p:cNvPr id="321" name="Google Shape;321;p25"/>
          <p:cNvPicPr preferRelativeResize="0"/>
          <p:nvPr/>
        </p:nvPicPr>
        <p:blipFill rotWithShape="1">
          <a:blip r:embed="rId4">
            <a:alphaModFix/>
          </a:blip>
          <a:srcRect l="24308" t="9671" r="31395"/>
          <a:stretch/>
        </p:blipFill>
        <p:spPr>
          <a:xfrm>
            <a:off x="4788024" y="1638806"/>
            <a:ext cx="3080331" cy="4691484"/>
          </a:xfrm>
          <a:prstGeom prst="rect">
            <a:avLst/>
          </a:prstGeom>
          <a:noFill/>
          <a:ln>
            <a:noFill/>
          </a:ln>
        </p:spPr>
      </p:pic>
      <p:sp>
        <p:nvSpPr>
          <p:cNvPr id="322" name="Google Shape;322;p25"/>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QUELQUES LIVRES…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0" y="260648"/>
            <a:ext cx="8999984" cy="10525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Font typeface="Rockwell"/>
              <a:buNone/>
            </a:pPr>
            <a:r>
              <a:rPr lang="fr-CA" sz="4000"/>
              <a:t>GUIDE DE CONSERVATION</a:t>
            </a:r>
            <a:br>
              <a:rPr lang="fr-CA" sz="4000"/>
            </a:br>
            <a:r>
              <a:rPr lang="fr-CA" sz="4000"/>
              <a:t>SEED SAVING GUIDE</a:t>
            </a:r>
            <a:endParaRPr/>
          </a:p>
        </p:txBody>
      </p:sp>
      <p:sp>
        <p:nvSpPr>
          <p:cNvPr id="328" name="Google Shape;328;p26"/>
          <p:cNvSpPr txBox="1">
            <a:spLocks noGrp="1"/>
          </p:cNvSpPr>
          <p:nvPr>
            <p:ph type="body" idx="1"/>
          </p:nvPr>
        </p:nvSpPr>
        <p:spPr>
          <a:xfrm>
            <a:off x="274638" y="1988840"/>
            <a:ext cx="5233466" cy="4536504"/>
          </a:xfrm>
          <a:prstGeom prst="rect">
            <a:avLst/>
          </a:prstGeom>
          <a:noFill/>
          <a:ln>
            <a:noFill/>
          </a:ln>
        </p:spPr>
        <p:txBody>
          <a:bodyPr spcFirstLastPara="1" wrap="square" lIns="91425" tIns="45700" rIns="91425" bIns="45700" anchor="t" anchorCtr="0">
            <a:normAutofit fontScale="92500" lnSpcReduction="20000"/>
          </a:bodyPr>
          <a:lstStyle/>
          <a:p>
            <a:pPr marL="182880" lvl="0" indent="-73882" algn="l" rtl="0">
              <a:lnSpc>
                <a:spcPct val="93000"/>
              </a:lnSpc>
              <a:spcBef>
                <a:spcPts val="0"/>
              </a:spcBef>
              <a:spcAft>
                <a:spcPts val="0"/>
              </a:spcAft>
              <a:buSzPct val="85000"/>
              <a:buFont typeface="Arial"/>
              <a:buNone/>
            </a:pPr>
            <a:endParaRPr b="1">
              <a:solidFill>
                <a:srgbClr val="000000"/>
              </a:solidFill>
              <a:latin typeface="Verdana"/>
              <a:ea typeface="Verdana"/>
              <a:cs typeface="Verdana"/>
              <a:sym typeface="Verdana"/>
            </a:endParaRPr>
          </a:p>
          <a:p>
            <a:pPr marL="182880" lvl="0" indent="-173735" algn="l" rtl="0">
              <a:lnSpc>
                <a:spcPct val="93000"/>
              </a:lnSpc>
              <a:spcBef>
                <a:spcPts val="1200"/>
              </a:spcBef>
              <a:spcAft>
                <a:spcPts val="0"/>
              </a:spcAft>
              <a:buSzPct val="85000"/>
              <a:buFont typeface="Arial"/>
              <a:buChar char="•"/>
            </a:pPr>
            <a:r>
              <a:rPr lang="fr-CA"/>
              <a:t>Instructions détaillées étape-par-étape de la conservation et de l'entreposage des semences; </a:t>
            </a:r>
            <a:endParaRPr/>
          </a:p>
          <a:p>
            <a:pPr marL="182880" lvl="0" indent="-73882" algn="l" rtl="0">
              <a:lnSpc>
                <a:spcPct val="93000"/>
              </a:lnSpc>
              <a:spcBef>
                <a:spcPts val="1200"/>
              </a:spcBef>
              <a:spcAft>
                <a:spcPts val="0"/>
              </a:spcAft>
              <a:buSzPct val="85000"/>
              <a:buFont typeface="Arial"/>
              <a:buNone/>
            </a:pPr>
            <a:endParaRPr/>
          </a:p>
          <a:p>
            <a:pPr marL="182880" lvl="0" indent="-173735" algn="l" rtl="0">
              <a:lnSpc>
                <a:spcPct val="93000"/>
              </a:lnSpc>
              <a:spcBef>
                <a:spcPts val="1200"/>
              </a:spcBef>
              <a:spcAft>
                <a:spcPts val="0"/>
              </a:spcAft>
              <a:buSzPct val="85000"/>
              <a:buFont typeface="Arial"/>
              <a:buChar char="•"/>
            </a:pPr>
            <a:r>
              <a:rPr lang="fr-CA"/>
              <a:t>Superbes photographies et illustrations;</a:t>
            </a:r>
            <a:endParaRPr i="1"/>
          </a:p>
          <a:p>
            <a:pPr marL="182880" lvl="0" indent="-73882" algn="l" rtl="0">
              <a:lnSpc>
                <a:spcPct val="93000"/>
              </a:lnSpc>
              <a:spcBef>
                <a:spcPts val="1200"/>
              </a:spcBef>
              <a:spcAft>
                <a:spcPts val="0"/>
              </a:spcAft>
              <a:buSzPct val="85000"/>
              <a:buFont typeface="Arial"/>
              <a:buNone/>
            </a:pPr>
            <a:endParaRPr/>
          </a:p>
          <a:p>
            <a:pPr marL="182880" lvl="0" indent="-173735" algn="l" rtl="0">
              <a:lnSpc>
                <a:spcPct val="93000"/>
              </a:lnSpc>
              <a:spcBef>
                <a:spcPts val="1200"/>
              </a:spcBef>
              <a:spcAft>
                <a:spcPts val="0"/>
              </a:spcAft>
              <a:buSzPct val="85000"/>
              <a:buFont typeface="Arial"/>
              <a:buChar char="•"/>
            </a:pPr>
            <a:r>
              <a:rPr lang="fr-CA"/>
              <a:t>Instructions séparées pour débutants et experts;</a:t>
            </a:r>
            <a:endParaRPr/>
          </a:p>
          <a:p>
            <a:pPr marL="182880" lvl="0" indent="-73882" algn="l" rtl="0">
              <a:lnSpc>
                <a:spcPct val="93000"/>
              </a:lnSpc>
              <a:spcBef>
                <a:spcPts val="1200"/>
              </a:spcBef>
              <a:spcAft>
                <a:spcPts val="0"/>
              </a:spcAft>
              <a:buSzPct val="85000"/>
              <a:buFont typeface="Arial"/>
              <a:buNone/>
            </a:pPr>
            <a:endParaRPr/>
          </a:p>
          <a:p>
            <a:pPr marL="182880" lvl="0" indent="-173735" algn="l" rtl="0">
              <a:lnSpc>
                <a:spcPct val="93000"/>
              </a:lnSpc>
              <a:spcBef>
                <a:spcPts val="1200"/>
              </a:spcBef>
              <a:spcAft>
                <a:spcPts val="0"/>
              </a:spcAft>
              <a:buSzPct val="85000"/>
              <a:buFont typeface="Arial"/>
              <a:buChar char="•"/>
            </a:pPr>
            <a:r>
              <a:rPr lang="fr-CA"/>
              <a:t>Explications claires des concepts botaniques;</a:t>
            </a:r>
            <a:endParaRPr/>
          </a:p>
          <a:p>
            <a:pPr marL="182880" lvl="0" indent="-73882" algn="l" rtl="0">
              <a:lnSpc>
                <a:spcPct val="93000"/>
              </a:lnSpc>
              <a:spcBef>
                <a:spcPts val="1200"/>
              </a:spcBef>
              <a:spcAft>
                <a:spcPts val="0"/>
              </a:spcAft>
              <a:buSzPct val="85000"/>
              <a:buFont typeface="Arial"/>
              <a:buNone/>
            </a:pPr>
            <a:endParaRPr/>
          </a:p>
          <a:p>
            <a:pPr marL="182880" lvl="0" indent="-173735" algn="l" rtl="0">
              <a:lnSpc>
                <a:spcPct val="93000"/>
              </a:lnSpc>
              <a:spcBef>
                <a:spcPts val="1200"/>
              </a:spcBef>
              <a:spcAft>
                <a:spcPts val="0"/>
              </a:spcAft>
              <a:buSzPct val="85000"/>
              <a:buFont typeface="Arial"/>
              <a:buChar char="•"/>
            </a:pPr>
            <a:r>
              <a:rPr lang="fr-CA"/>
              <a:t>15$</a:t>
            </a:r>
            <a:endParaRPr/>
          </a:p>
        </p:txBody>
      </p:sp>
      <p:pic>
        <p:nvPicPr>
          <p:cNvPr id="329" name="Google Shape;329;p26" descr="http://www.seeds.ca/img/vend/ssh6fr150.jpg"/>
          <p:cNvPicPr preferRelativeResize="0"/>
          <p:nvPr/>
        </p:nvPicPr>
        <p:blipFill rotWithShape="1">
          <a:blip r:embed="rId3">
            <a:alphaModFix/>
          </a:blip>
          <a:srcRect/>
          <a:stretch/>
        </p:blipFill>
        <p:spPr>
          <a:xfrm>
            <a:off x="5580112" y="2132236"/>
            <a:ext cx="2743200" cy="3529012"/>
          </a:xfrm>
          <a:prstGeom prst="rect">
            <a:avLst/>
          </a:prstGeom>
          <a:noFill/>
          <a:ln>
            <a:noFill/>
          </a:ln>
        </p:spPr>
      </p:pic>
      <p:pic>
        <p:nvPicPr>
          <p:cNvPr id="330" name="Google Shape;330;p26" descr="C:\Users\Julie\Desktop\ssh6en150.jpg"/>
          <p:cNvPicPr preferRelativeResize="0"/>
          <p:nvPr/>
        </p:nvPicPr>
        <p:blipFill rotWithShape="1">
          <a:blip r:embed="rId4">
            <a:alphaModFix/>
          </a:blip>
          <a:srcRect/>
          <a:stretch/>
        </p:blipFill>
        <p:spPr>
          <a:xfrm>
            <a:off x="7219985" y="4605486"/>
            <a:ext cx="1428750" cy="1847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7"/>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Font typeface="Rockwell"/>
              <a:buNone/>
            </a:pPr>
            <a:r>
              <a:rPr lang="fr-CA" sz="6000"/>
              <a:t>DES QUESTIONS?</a:t>
            </a:r>
            <a:endParaRPr/>
          </a:p>
        </p:txBody>
      </p:sp>
      <p:pic>
        <p:nvPicPr>
          <p:cNvPr id="336" name="Google Shape;336;p27"/>
          <p:cNvPicPr preferRelativeResize="0"/>
          <p:nvPr/>
        </p:nvPicPr>
        <p:blipFill rotWithShape="1">
          <a:blip r:embed="rId3">
            <a:alphaModFix/>
          </a:blip>
          <a:srcRect l="-2752" t="-8752"/>
          <a:stretch/>
        </p:blipFill>
        <p:spPr>
          <a:xfrm>
            <a:off x="1547664" y="1844824"/>
            <a:ext cx="5828980" cy="3326925"/>
          </a:xfrm>
          <a:prstGeom prst="rect">
            <a:avLst/>
          </a:prstGeom>
          <a:noFill/>
          <a:ln>
            <a:noFill/>
          </a:ln>
        </p:spPr>
      </p:pic>
      <p:sp>
        <p:nvSpPr>
          <p:cNvPr id="337" name="Google Shape;337;p27"/>
          <p:cNvSpPr txBox="1"/>
          <p:nvPr/>
        </p:nvSpPr>
        <p:spPr>
          <a:xfrm>
            <a:off x="575954" y="4991010"/>
            <a:ext cx="7772400" cy="160934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SzPts val="4000"/>
              <a:buFont typeface="Rockwell"/>
              <a:buNone/>
            </a:pPr>
            <a:r>
              <a:rPr lang="fr-CA" sz="4000" b="0" cap="none">
                <a:latin typeface="Rockwell"/>
                <a:ea typeface="Rockwell"/>
                <a:cs typeface="Rockwell"/>
                <a:sym typeface="Rockwell"/>
              </a:rPr>
              <a:t>WWW.TERREPROMISE.CA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350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22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TERRE PROMISE, LA MISSION</a:t>
            </a:r>
            <a:endParaRPr/>
          </a:p>
        </p:txBody>
      </p:sp>
      <p:pic>
        <p:nvPicPr>
          <p:cNvPr id="133" name="Google Shape;133;p3"/>
          <p:cNvPicPr preferRelativeResize="0"/>
          <p:nvPr/>
        </p:nvPicPr>
        <p:blipFill rotWithShape="1">
          <a:blip r:embed="rId3">
            <a:alphaModFix/>
          </a:blip>
          <a:srcRect/>
          <a:stretch/>
        </p:blipFill>
        <p:spPr>
          <a:xfrm>
            <a:off x="4572000" y="1700808"/>
            <a:ext cx="4034161" cy="2700554"/>
          </a:xfrm>
          <a:prstGeom prst="rect">
            <a:avLst/>
          </a:prstGeom>
          <a:noFill/>
          <a:ln>
            <a:noFill/>
          </a:ln>
        </p:spPr>
      </p:pic>
      <p:pic>
        <p:nvPicPr>
          <p:cNvPr id="134" name="Google Shape;134;p3"/>
          <p:cNvPicPr preferRelativeResize="0"/>
          <p:nvPr/>
        </p:nvPicPr>
        <p:blipFill rotWithShape="1">
          <a:blip r:embed="rId4">
            <a:alphaModFix/>
          </a:blip>
          <a:srcRect/>
          <a:stretch/>
        </p:blipFill>
        <p:spPr>
          <a:xfrm>
            <a:off x="2010108" y="4077072"/>
            <a:ext cx="3131840" cy="2348880"/>
          </a:xfrm>
          <a:prstGeom prst="rect">
            <a:avLst/>
          </a:prstGeom>
          <a:noFill/>
          <a:ln>
            <a:noFill/>
          </a:ln>
        </p:spPr>
      </p:pic>
      <p:pic>
        <p:nvPicPr>
          <p:cNvPr id="135" name="Google Shape;135;p3"/>
          <p:cNvPicPr preferRelativeResize="0"/>
          <p:nvPr/>
        </p:nvPicPr>
        <p:blipFill rotWithShape="1">
          <a:blip r:embed="rId5">
            <a:alphaModFix/>
          </a:blip>
          <a:srcRect/>
          <a:stretch/>
        </p:blipFill>
        <p:spPr>
          <a:xfrm>
            <a:off x="5580112" y="4463508"/>
            <a:ext cx="2931552" cy="1962444"/>
          </a:xfrm>
          <a:prstGeom prst="rect">
            <a:avLst/>
          </a:prstGeom>
          <a:noFill/>
          <a:ln>
            <a:noFill/>
          </a:ln>
        </p:spPr>
      </p:pic>
      <p:pic>
        <p:nvPicPr>
          <p:cNvPr id="136" name="Google Shape;136;p3"/>
          <p:cNvPicPr preferRelativeResize="0"/>
          <p:nvPr/>
        </p:nvPicPr>
        <p:blipFill rotWithShape="1">
          <a:blip r:embed="rId6">
            <a:alphaModFix/>
          </a:blip>
          <a:srcRect/>
          <a:stretch/>
        </p:blipFill>
        <p:spPr>
          <a:xfrm>
            <a:off x="462250" y="1700808"/>
            <a:ext cx="3144349" cy="23582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276225" y="44450"/>
            <a:ext cx="8591550" cy="9366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200"/>
              <a:buFont typeface="Rockwell"/>
              <a:buNone/>
            </a:pPr>
            <a:r>
              <a:rPr lang="fr-CA"/>
              <a:t>DEPUIS LE DÉBUT DES ANNÉES 1900</a:t>
            </a:r>
            <a:endParaRPr/>
          </a:p>
        </p:txBody>
      </p:sp>
      <p:sp>
        <p:nvSpPr>
          <p:cNvPr id="142" name="Google Shape;142;p4"/>
          <p:cNvSpPr txBox="1"/>
          <p:nvPr/>
        </p:nvSpPr>
        <p:spPr>
          <a:xfrm>
            <a:off x="899592" y="1165174"/>
            <a:ext cx="2063683" cy="367878"/>
          </a:xfrm>
          <a:prstGeom prst="rect">
            <a:avLst/>
          </a:prstGeom>
          <a:noFill/>
          <a:ln>
            <a:noFill/>
          </a:ln>
        </p:spPr>
        <p:txBody>
          <a:bodyPr spcFirstLastPara="1" wrap="square" lIns="90000" tIns="45000" rIns="90000" bIns="45000" anchor="t" anchorCtr="0">
            <a:spAutoFit/>
          </a:bodyPr>
          <a:lstStyle/>
          <a:p>
            <a:pPr marL="0" marR="0" lvl="0" indent="0" algn="l" rtl="0">
              <a:spcBef>
                <a:spcPts val="0"/>
              </a:spcBef>
              <a:spcAft>
                <a:spcPts val="0"/>
              </a:spcAft>
              <a:buNone/>
            </a:pPr>
            <a:r>
              <a:rPr lang="fr-CA" sz="1800" b="0" i="0" u="none" strike="noStrike" cap="none">
                <a:solidFill>
                  <a:srgbClr val="0000FF"/>
                </a:solidFill>
                <a:latin typeface="Verdana"/>
                <a:ea typeface="Verdana"/>
                <a:cs typeface="Verdana"/>
                <a:sym typeface="Verdana"/>
              </a:rPr>
              <a:t>Bien conservées</a:t>
            </a:r>
            <a:endParaRPr/>
          </a:p>
        </p:txBody>
      </p:sp>
      <p:grpSp>
        <p:nvGrpSpPr>
          <p:cNvPr id="143" name="Google Shape;143;p4"/>
          <p:cNvGrpSpPr/>
          <p:nvPr/>
        </p:nvGrpSpPr>
        <p:grpSpPr>
          <a:xfrm>
            <a:off x="369887" y="1678086"/>
            <a:ext cx="3742530" cy="3767138"/>
            <a:chOff x="363538" y="1633537"/>
            <a:chExt cx="3742530" cy="3767138"/>
          </a:xfrm>
        </p:grpSpPr>
        <p:sp>
          <p:nvSpPr>
            <p:cNvPr id="144" name="Google Shape;144;p4"/>
            <p:cNvSpPr/>
            <p:nvPr/>
          </p:nvSpPr>
          <p:spPr>
            <a:xfrm>
              <a:off x="407193" y="1658976"/>
              <a:ext cx="3698875" cy="3552825"/>
            </a:xfrm>
            <a:custGeom>
              <a:avLst/>
              <a:gdLst/>
              <a:ahLst/>
              <a:cxnLst/>
              <a:rect l="l" t="t" r="r" b="b"/>
              <a:pathLst>
                <a:path w="21600" h="21600" extrusionOk="0">
                  <a:moveTo>
                    <a:pt x="10856" y="0"/>
                  </a:moveTo>
                  <a:cubicBezTo>
                    <a:pt x="11408" y="3"/>
                    <a:pt x="11959" y="48"/>
                    <a:pt x="12503" y="135"/>
                  </a:cubicBezTo>
                  <a:lnTo>
                    <a:pt x="10800" y="10800"/>
                  </a:lnTo>
                  <a:lnTo>
                    <a:pt x="10856" y="0"/>
                  </a:lnTo>
                  <a:close/>
                </a:path>
              </a:pathLst>
            </a:custGeom>
            <a:solidFill>
              <a:srgbClr val="008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145" name="Google Shape;145;p4"/>
            <p:cNvSpPr/>
            <p:nvPr/>
          </p:nvSpPr>
          <p:spPr>
            <a:xfrm>
              <a:off x="363538" y="1665288"/>
              <a:ext cx="3735387" cy="3735387"/>
            </a:xfrm>
            <a:custGeom>
              <a:avLst/>
              <a:gdLst/>
              <a:ahLst/>
              <a:cxnLst/>
              <a:rect l="l" t="t" r="r" b="b"/>
              <a:pathLst>
                <a:path w="21600" h="21600" extrusionOk="0">
                  <a:moveTo>
                    <a:pt x="21599" y="10811"/>
                  </a:moveTo>
                  <a:cubicBezTo>
                    <a:pt x="21593" y="16771"/>
                    <a:pt x="16760" y="21599"/>
                    <a:pt x="10800" y="21600"/>
                  </a:cubicBezTo>
                  <a:cubicBezTo>
                    <a:pt x="4835" y="21600"/>
                    <a:pt x="0" y="16764"/>
                    <a:pt x="0" y="10800"/>
                  </a:cubicBezTo>
                  <a:cubicBezTo>
                    <a:pt x="-1" y="4877"/>
                    <a:pt x="4770" y="59"/>
                    <a:pt x="10693" y="0"/>
                  </a:cubicBezTo>
                  <a:lnTo>
                    <a:pt x="10800" y="10800"/>
                  </a:lnTo>
                  <a:close/>
                </a:path>
              </a:pathLst>
            </a:custGeom>
            <a:solidFill>
              <a:srgbClr val="800000"/>
            </a:solidFill>
            <a:ln w="9525" cap="flat" cmpd="sng">
              <a:solidFill>
                <a:srgbClr val="000000"/>
              </a:solidFill>
              <a:prstDash val="solid"/>
              <a:round/>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146" name="Google Shape;146;p4"/>
            <p:cNvSpPr/>
            <p:nvPr/>
          </p:nvSpPr>
          <p:spPr>
            <a:xfrm>
              <a:off x="421916" y="1633537"/>
              <a:ext cx="3681412" cy="3767138"/>
            </a:xfrm>
            <a:custGeom>
              <a:avLst/>
              <a:gdLst/>
              <a:ahLst/>
              <a:cxnLst/>
              <a:rect l="l" t="t" r="r" b="b"/>
              <a:pathLst>
                <a:path w="21600" h="21600" extrusionOk="0">
                  <a:moveTo>
                    <a:pt x="12720" y="172"/>
                  </a:moveTo>
                  <a:cubicBezTo>
                    <a:pt x="17861" y="1101"/>
                    <a:pt x="21600" y="5576"/>
                    <a:pt x="21600" y="10800"/>
                  </a:cubicBezTo>
                  <a:cubicBezTo>
                    <a:pt x="21600" y="10803"/>
                    <a:pt x="21599" y="10806"/>
                    <a:pt x="21599" y="10809"/>
                  </a:cubicBezTo>
                  <a:lnTo>
                    <a:pt x="10800" y="10800"/>
                  </a:lnTo>
                  <a:lnTo>
                    <a:pt x="12720" y="172"/>
                  </a:lnTo>
                  <a:close/>
                </a:path>
              </a:pathLst>
            </a:custGeom>
            <a:solidFill>
              <a:srgbClr val="33CC66"/>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grpSp>
      <p:sp>
        <p:nvSpPr>
          <p:cNvPr id="147" name="Google Shape;147;p4"/>
          <p:cNvSpPr txBox="1"/>
          <p:nvPr/>
        </p:nvSpPr>
        <p:spPr>
          <a:xfrm>
            <a:off x="1148584" y="3789040"/>
            <a:ext cx="2228793" cy="583321"/>
          </a:xfrm>
          <a:prstGeom prst="rect">
            <a:avLst/>
          </a:prstGeom>
          <a:noFill/>
          <a:ln>
            <a:noFill/>
          </a:ln>
        </p:spPr>
        <p:txBody>
          <a:bodyPr spcFirstLastPara="1" wrap="square" lIns="90000" tIns="45000" rIns="90000" bIns="45000" anchor="t" anchorCtr="0">
            <a:spAutoFit/>
          </a:bodyPr>
          <a:lstStyle/>
          <a:p>
            <a:pPr marL="0" marR="0" lvl="0" indent="0" algn="l" rtl="0">
              <a:spcBef>
                <a:spcPts val="0"/>
              </a:spcBef>
              <a:spcAft>
                <a:spcPts val="0"/>
              </a:spcAft>
              <a:buNone/>
            </a:pPr>
            <a:r>
              <a:rPr lang="fr-CA" sz="3200">
                <a:solidFill>
                  <a:srgbClr val="FFFFFF"/>
                </a:solidFill>
                <a:latin typeface="Verdana"/>
                <a:ea typeface="Verdana"/>
                <a:cs typeface="Verdana"/>
                <a:sym typeface="Verdana"/>
              </a:rPr>
              <a:t>ÉTEINTES</a:t>
            </a:r>
            <a:endParaRPr/>
          </a:p>
        </p:txBody>
      </p:sp>
      <p:sp>
        <p:nvSpPr>
          <p:cNvPr id="148" name="Google Shape;148;p4"/>
          <p:cNvSpPr txBox="1"/>
          <p:nvPr/>
        </p:nvSpPr>
        <p:spPr>
          <a:xfrm>
            <a:off x="407988" y="5592763"/>
            <a:ext cx="3875980" cy="644877"/>
          </a:xfrm>
          <a:prstGeom prst="rect">
            <a:avLst/>
          </a:prstGeom>
          <a:noFill/>
          <a:ln>
            <a:noFill/>
          </a:ln>
        </p:spPr>
        <p:txBody>
          <a:bodyPr spcFirstLastPara="1" wrap="square" lIns="90000" tIns="45000" rIns="90000" bIns="45000" anchor="t" anchorCtr="0">
            <a:spAutoFit/>
          </a:bodyPr>
          <a:lstStyle/>
          <a:p>
            <a:pPr marL="0" marR="0" lvl="0" indent="0" algn="ctr" rtl="0">
              <a:spcBef>
                <a:spcPts val="0"/>
              </a:spcBef>
              <a:spcAft>
                <a:spcPts val="0"/>
              </a:spcAft>
              <a:buNone/>
            </a:pPr>
            <a:r>
              <a:rPr lang="fr-CA" sz="1800">
                <a:solidFill>
                  <a:srgbClr val="000000"/>
                </a:solidFill>
                <a:latin typeface="Rockwell"/>
                <a:ea typeface="Rockwell"/>
                <a:cs typeface="Rockwell"/>
                <a:sym typeface="Rockwell"/>
              </a:rPr>
              <a:t>Plantes cultivées depuis le début des années 1900</a:t>
            </a:r>
            <a:endParaRPr/>
          </a:p>
        </p:txBody>
      </p:sp>
      <p:sp>
        <p:nvSpPr>
          <p:cNvPr id="149" name="Google Shape;149;p4"/>
          <p:cNvSpPr txBox="1"/>
          <p:nvPr/>
        </p:nvSpPr>
        <p:spPr>
          <a:xfrm>
            <a:off x="2345978" y="2491539"/>
            <a:ext cx="1577975" cy="521766"/>
          </a:xfrm>
          <a:prstGeom prst="rect">
            <a:avLst/>
          </a:prstGeom>
          <a:noFill/>
          <a:ln>
            <a:noFill/>
          </a:ln>
        </p:spPr>
        <p:txBody>
          <a:bodyPr spcFirstLastPara="1" wrap="square" lIns="90000" tIns="45000" rIns="90000" bIns="45000" anchor="t" anchorCtr="0">
            <a:spAutoFit/>
          </a:bodyPr>
          <a:lstStyle/>
          <a:p>
            <a:pPr marL="0" marR="0" lvl="0" indent="0" algn="ctr" rtl="0">
              <a:spcBef>
                <a:spcPts val="0"/>
              </a:spcBef>
              <a:spcAft>
                <a:spcPts val="0"/>
              </a:spcAft>
              <a:buNone/>
            </a:pPr>
            <a:r>
              <a:rPr lang="fr-CA" sz="1400">
                <a:solidFill>
                  <a:srgbClr val="FFFFFF"/>
                </a:solidFill>
                <a:latin typeface="Verdana"/>
                <a:ea typeface="Verdana"/>
                <a:cs typeface="Verdana"/>
                <a:sym typeface="Verdana"/>
              </a:rPr>
              <a:t>Variétés du Patrimoine</a:t>
            </a:r>
            <a:endParaRPr/>
          </a:p>
        </p:txBody>
      </p:sp>
      <p:sp>
        <p:nvSpPr>
          <p:cNvPr id="150" name="Google Shape;150;p4"/>
          <p:cNvSpPr txBox="1"/>
          <p:nvPr/>
        </p:nvSpPr>
        <p:spPr>
          <a:xfrm>
            <a:off x="4427984" y="1340768"/>
            <a:ext cx="4104456" cy="3324832"/>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accent1"/>
              </a:buClr>
              <a:buSzPts val="2400"/>
              <a:buFont typeface="Arial"/>
              <a:buChar char="•"/>
            </a:pPr>
            <a:r>
              <a:rPr lang="fr-CA" sz="2400" b="1" i="0" u="none" cap="none">
                <a:solidFill>
                  <a:schemeClr val="dk1"/>
                </a:solidFill>
                <a:latin typeface="Libre Baskerville"/>
                <a:ea typeface="Libre Baskerville"/>
                <a:cs typeface="Libre Baskerville"/>
                <a:sym typeface="Libre Baskerville"/>
              </a:rPr>
              <a:t>Environ ¾ de la biodiversité alimentaire mondiale a disparu au cours du siècle dernier. </a:t>
            </a:r>
            <a:endParaRPr/>
          </a:p>
          <a:p>
            <a:pPr marL="171450" marR="0" lvl="0" indent="-171450" algn="l" rtl="0">
              <a:spcBef>
                <a:spcPts val="600"/>
              </a:spcBef>
              <a:spcAft>
                <a:spcPts val="0"/>
              </a:spcAft>
              <a:buClr>
                <a:schemeClr val="accent1"/>
              </a:buClr>
              <a:buSzPts val="2400"/>
              <a:buFont typeface="Arial"/>
              <a:buChar char="•"/>
            </a:pPr>
            <a:r>
              <a:rPr lang="fr-CA" sz="2400" b="1" i="0" u="none" cap="none">
                <a:solidFill>
                  <a:schemeClr val="dk1"/>
                </a:solidFill>
                <a:latin typeface="Libre Baskerville"/>
                <a:ea typeface="Libre Baskerville"/>
                <a:cs typeface="Libre Baskerville"/>
                <a:sym typeface="Libre Baskerville"/>
              </a:rPr>
              <a:t>Seulement 1/3 de ce qui reste est bien conservé</a:t>
            </a:r>
            <a:endParaRPr sz="2000" b="1" i="1" u="none" cap="none">
              <a:solidFill>
                <a:schemeClr val="dk1"/>
              </a:solidFill>
              <a:latin typeface="Libre Baskerville"/>
              <a:ea typeface="Libre Baskerville"/>
              <a:cs typeface="Libre Baskerville"/>
              <a:sym typeface="Libre Baskervill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LA DOMESTICATION</a:t>
            </a:r>
            <a:endParaRPr/>
          </a:p>
        </p:txBody>
      </p:sp>
      <p:pic>
        <p:nvPicPr>
          <p:cNvPr id="156" name="Google Shape;156;p5"/>
          <p:cNvPicPr preferRelativeResize="0">
            <a:picLocks noGrp="1"/>
          </p:cNvPicPr>
          <p:nvPr>
            <p:ph type="body" idx="1"/>
          </p:nvPr>
        </p:nvPicPr>
        <p:blipFill rotWithShape="1">
          <a:blip r:embed="rId3">
            <a:alphaModFix/>
          </a:blip>
          <a:srcRect/>
          <a:stretch/>
        </p:blipFill>
        <p:spPr>
          <a:xfrm>
            <a:off x="539552" y="2492896"/>
            <a:ext cx="7816688" cy="3018110"/>
          </a:xfrm>
          <a:prstGeom prst="rect">
            <a:avLst/>
          </a:prstGeom>
          <a:noFill/>
          <a:ln>
            <a:noFill/>
          </a:ln>
        </p:spPr>
      </p:pic>
      <p:sp>
        <p:nvSpPr>
          <p:cNvPr id="157" name="Google Shape;157;p5"/>
          <p:cNvSpPr txBox="1"/>
          <p:nvPr/>
        </p:nvSpPr>
        <p:spPr>
          <a:xfrm>
            <a:off x="1979712" y="5661248"/>
            <a:ext cx="54726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chemeClr val="dk1"/>
                </a:solidFill>
                <a:latin typeface="Rockwell"/>
                <a:ea typeface="Rockwell"/>
                <a:cs typeface="Rockwell"/>
                <a:sym typeface="Rockwell"/>
              </a:rPr>
              <a:t>C’est la raison pour laquelle une espèce domestiquée ne survivra pas à l’état sauvage.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680991" y="188640"/>
            <a:ext cx="7745505" cy="3877815"/>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a:t>On peut ainsi pour une même espèce domestiquée, avoir plusieurs variétés ayant des caractéristiques différentes.</a:t>
            </a:r>
            <a:endParaRPr/>
          </a:p>
          <a:p>
            <a:pPr marL="182880" lvl="0" indent="-182880" algn="l" rtl="0">
              <a:lnSpc>
                <a:spcPct val="90000"/>
              </a:lnSpc>
              <a:spcBef>
                <a:spcPts val="1200"/>
              </a:spcBef>
              <a:spcAft>
                <a:spcPts val="0"/>
              </a:spcAft>
              <a:buSzPts val="1700"/>
              <a:buChar char="▪"/>
            </a:pPr>
            <a:r>
              <a:rPr lang="fr-CA"/>
              <a:t>Elles sont le produit de l’histoire locale.</a:t>
            </a:r>
            <a:endParaRPr/>
          </a:p>
        </p:txBody>
      </p:sp>
      <p:pic>
        <p:nvPicPr>
          <p:cNvPr id="163" name="Google Shape;163;p6"/>
          <p:cNvPicPr preferRelativeResize="0"/>
          <p:nvPr/>
        </p:nvPicPr>
        <p:blipFill rotWithShape="1">
          <a:blip r:embed="rId3">
            <a:alphaModFix/>
          </a:blip>
          <a:srcRect/>
          <a:stretch/>
        </p:blipFill>
        <p:spPr>
          <a:xfrm>
            <a:off x="1115616" y="2204864"/>
            <a:ext cx="6732240" cy="47596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RETOUR SUR LA POLLINISATION</a:t>
            </a:r>
            <a:endParaRPr/>
          </a:p>
        </p:txBody>
      </p:sp>
      <p:sp>
        <p:nvSpPr>
          <p:cNvPr id="169" name="Google Shape;169;p7"/>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fr-CA"/>
              <a:t>Auto-pollinisation</a:t>
            </a:r>
            <a:endParaRPr/>
          </a:p>
          <a:p>
            <a:pPr marL="182880" lvl="0" indent="-182880" algn="l" rtl="0">
              <a:lnSpc>
                <a:spcPct val="90000"/>
              </a:lnSpc>
              <a:spcBef>
                <a:spcPts val="1200"/>
              </a:spcBef>
              <a:spcAft>
                <a:spcPts val="0"/>
              </a:spcAft>
              <a:buSzPts val="1700"/>
              <a:buChar char="▪"/>
            </a:pPr>
            <a:r>
              <a:rPr lang="fr-CA"/>
              <a:t>Pollinisation croisée</a:t>
            </a:r>
            <a:endParaRPr/>
          </a:p>
          <a:p>
            <a:pPr marL="182880" lvl="0" indent="-182880" algn="l" rtl="0">
              <a:lnSpc>
                <a:spcPct val="90000"/>
              </a:lnSpc>
              <a:spcBef>
                <a:spcPts val="1200"/>
              </a:spcBef>
              <a:spcAft>
                <a:spcPts val="0"/>
              </a:spcAft>
              <a:buSzPts val="1700"/>
              <a:buChar char="▪"/>
            </a:pPr>
            <a:r>
              <a:rPr lang="fr-CA"/>
              <a:t>Pollinisation par le vent</a:t>
            </a:r>
            <a:endParaRPr/>
          </a:p>
        </p:txBody>
      </p:sp>
      <p:pic>
        <p:nvPicPr>
          <p:cNvPr id="170" name="Google Shape;170;p7"/>
          <p:cNvPicPr preferRelativeResize="0"/>
          <p:nvPr/>
        </p:nvPicPr>
        <p:blipFill rotWithShape="1">
          <a:blip r:embed="rId3">
            <a:alphaModFix/>
          </a:blip>
          <a:srcRect/>
          <a:stretch/>
        </p:blipFill>
        <p:spPr>
          <a:xfrm>
            <a:off x="4499992" y="1636652"/>
            <a:ext cx="4196456" cy="4139266"/>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611560" y="3789040"/>
            <a:ext cx="4032448" cy="24136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body" idx="1"/>
          </p:nvPr>
        </p:nvSpPr>
        <p:spPr>
          <a:xfrm>
            <a:off x="685800" y="2121408"/>
            <a:ext cx="7772400" cy="4050792"/>
          </a:xfrm>
          <a:prstGeom prst="rect">
            <a:avLst/>
          </a:prstGeom>
          <a:noFill/>
          <a:ln>
            <a:noFill/>
          </a:ln>
        </p:spPr>
        <p:txBody>
          <a:bodyPr spcFirstLastPara="1" wrap="square" lIns="91425" tIns="45700" rIns="91425" bIns="45700" anchor="t" anchorCtr="0">
            <a:normAutofit/>
          </a:bodyPr>
          <a:lstStyle/>
          <a:p>
            <a:pPr marL="182880" lvl="0" indent="-74929" algn="l" rtl="0">
              <a:lnSpc>
                <a:spcPct val="90000"/>
              </a:lnSpc>
              <a:spcBef>
                <a:spcPts val="0"/>
              </a:spcBef>
              <a:spcAft>
                <a:spcPts val="0"/>
              </a:spcAft>
              <a:buSzPts val="1700"/>
              <a:buNone/>
            </a:pPr>
            <a:endParaRPr/>
          </a:p>
          <a:p>
            <a:pPr marL="182880" lvl="0" indent="-74929" algn="l" rtl="0">
              <a:lnSpc>
                <a:spcPct val="90000"/>
              </a:lnSpc>
              <a:spcBef>
                <a:spcPts val="1200"/>
              </a:spcBef>
              <a:spcAft>
                <a:spcPts val="0"/>
              </a:spcAft>
              <a:buSzPts val="1700"/>
              <a:buNone/>
            </a:pPr>
            <a:endParaRPr/>
          </a:p>
          <a:p>
            <a:pPr marL="182880" lvl="0" indent="-74929" algn="l" rtl="0">
              <a:lnSpc>
                <a:spcPct val="90000"/>
              </a:lnSpc>
              <a:spcBef>
                <a:spcPts val="1200"/>
              </a:spcBef>
              <a:spcAft>
                <a:spcPts val="0"/>
              </a:spcAft>
              <a:buSzPts val="1700"/>
              <a:buNone/>
            </a:pPr>
            <a:endParaRPr/>
          </a:p>
          <a:p>
            <a:pPr marL="182880" lvl="0" indent="-74929" algn="l" rtl="0">
              <a:lnSpc>
                <a:spcPct val="90000"/>
              </a:lnSpc>
              <a:spcBef>
                <a:spcPts val="1200"/>
              </a:spcBef>
              <a:spcAft>
                <a:spcPts val="0"/>
              </a:spcAft>
              <a:buSzPts val="1700"/>
              <a:buNone/>
            </a:pPr>
            <a:endParaRPr/>
          </a:p>
          <a:p>
            <a:pPr marL="182880" lvl="0" indent="-74929" algn="l" rtl="0">
              <a:lnSpc>
                <a:spcPct val="90000"/>
              </a:lnSpc>
              <a:spcBef>
                <a:spcPts val="1200"/>
              </a:spcBef>
              <a:spcAft>
                <a:spcPts val="0"/>
              </a:spcAft>
              <a:buSzPts val="1700"/>
              <a:buNone/>
            </a:pPr>
            <a:endParaRPr/>
          </a:p>
        </p:txBody>
      </p:sp>
      <p:grpSp>
        <p:nvGrpSpPr>
          <p:cNvPr id="177" name="Google Shape;177;p8"/>
          <p:cNvGrpSpPr/>
          <p:nvPr/>
        </p:nvGrpSpPr>
        <p:grpSpPr>
          <a:xfrm>
            <a:off x="572941" y="906379"/>
            <a:ext cx="8031506" cy="4860897"/>
            <a:chOff x="644949" y="906379"/>
            <a:chExt cx="8031506" cy="4860897"/>
          </a:xfrm>
        </p:grpSpPr>
        <p:grpSp>
          <p:nvGrpSpPr>
            <p:cNvPr id="178" name="Google Shape;178;p8"/>
            <p:cNvGrpSpPr/>
            <p:nvPr/>
          </p:nvGrpSpPr>
          <p:grpSpPr>
            <a:xfrm>
              <a:off x="644949" y="913436"/>
              <a:ext cx="5871266" cy="4846783"/>
              <a:chOff x="33389" y="436764"/>
              <a:chExt cx="5871266" cy="4846783"/>
            </a:xfrm>
          </p:grpSpPr>
          <p:sp>
            <p:nvSpPr>
              <p:cNvPr id="179" name="Google Shape;179;p8"/>
              <p:cNvSpPr/>
              <p:nvPr/>
            </p:nvSpPr>
            <p:spPr>
              <a:xfrm rot="-5400000">
                <a:off x="-2042006" y="2890130"/>
                <a:ext cx="4437132" cy="2863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txBox="1"/>
              <p:nvPr/>
            </p:nvSpPr>
            <p:spPr>
              <a:xfrm rot="-5400000">
                <a:off x="-2042006" y="2890130"/>
                <a:ext cx="4437132" cy="286341"/>
              </a:xfrm>
              <a:prstGeom prst="rect">
                <a:avLst/>
              </a:prstGeom>
              <a:noFill/>
              <a:ln>
                <a:noFill/>
              </a:ln>
            </p:spPr>
            <p:txBody>
              <a:bodyPr spcFirstLastPara="1" wrap="square" lIns="0" tIns="0" rIns="252525" bIns="0" anchor="t" anchorCtr="0">
                <a:noAutofit/>
              </a:bodyPr>
              <a:lstStyle/>
              <a:p>
                <a:pPr marL="0" marR="0" lvl="0" indent="0" algn="r" rtl="0">
                  <a:lnSpc>
                    <a:spcPct val="90000"/>
                  </a:lnSpc>
                  <a:spcBef>
                    <a:spcPts val="0"/>
                  </a:spcBef>
                  <a:spcAft>
                    <a:spcPts val="0"/>
                  </a:spcAft>
                  <a:buClr>
                    <a:schemeClr val="dk1"/>
                  </a:buClr>
                  <a:buSzPts val="2100"/>
                  <a:buFont typeface="Rockwell"/>
                  <a:buNone/>
                </a:pPr>
                <a:r>
                  <a:rPr lang="fr-CA" sz="2100">
                    <a:solidFill>
                      <a:schemeClr val="dk1"/>
                    </a:solidFill>
                    <a:latin typeface="Rockwell"/>
                    <a:ea typeface="Rockwell"/>
                    <a:cs typeface="Rockwell"/>
                    <a:sym typeface="Rockwell"/>
                  </a:rPr>
                  <a:t>Auto-pollinisation</a:t>
                </a:r>
                <a:endParaRPr/>
              </a:p>
            </p:txBody>
          </p:sp>
          <p:sp>
            <p:nvSpPr>
              <p:cNvPr id="181" name="Google Shape;181;p8"/>
              <p:cNvSpPr/>
              <p:nvPr/>
            </p:nvSpPr>
            <p:spPr>
              <a:xfrm>
                <a:off x="319730" y="814734"/>
                <a:ext cx="1427045" cy="4437132"/>
              </a:xfrm>
              <a:prstGeom prst="rect">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txBox="1"/>
              <p:nvPr/>
            </p:nvSpPr>
            <p:spPr>
              <a:xfrm>
                <a:off x="319730" y="814734"/>
                <a:ext cx="1427045" cy="4437132"/>
              </a:xfrm>
              <a:prstGeom prst="rect">
                <a:avLst/>
              </a:prstGeom>
              <a:noFill/>
              <a:ln>
                <a:noFill/>
              </a:ln>
            </p:spPr>
            <p:txBody>
              <a:bodyPr spcFirstLastPara="1" wrap="square" lIns="99550" tIns="252525" rIns="99550" bIns="99550" anchor="t" anchorCtr="0">
                <a:noAutofit/>
              </a:bodyPr>
              <a:lstStyle/>
              <a:p>
                <a:pPr marL="114300" marR="0" lvl="1" indent="-114300" algn="l" rtl="0">
                  <a:lnSpc>
                    <a:spcPct val="90000"/>
                  </a:lnSpc>
                  <a:spcBef>
                    <a:spcPts val="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Arachide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Avoine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Blé</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Durum</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Chicorée endive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Fève soya</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Haricot à rame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Haricot Mungo</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Haricot nain</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Haricot </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Laitue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Lentille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Orge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Pois</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Tomate naine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Triticale</a:t>
                </a:r>
                <a:endParaRPr/>
              </a:p>
              <a:p>
                <a:pPr marL="114300" marR="0" lvl="1" indent="-25400" algn="l" rtl="0">
                  <a:lnSpc>
                    <a:spcPct val="90000"/>
                  </a:lnSpc>
                  <a:spcBef>
                    <a:spcPts val="210"/>
                  </a:spcBef>
                  <a:spcAft>
                    <a:spcPts val="0"/>
                  </a:spcAft>
                  <a:buClr>
                    <a:schemeClr val="dk1"/>
                  </a:buClr>
                  <a:buSzPts val="1400"/>
                  <a:buFont typeface="Rockwell"/>
                  <a:buNone/>
                </a:pPr>
                <a:endParaRPr sz="1400" b="0" i="0" u="none" strike="noStrike" cap="none">
                  <a:solidFill>
                    <a:schemeClr val="lt1"/>
                  </a:solidFill>
                  <a:latin typeface="Rockwell"/>
                  <a:ea typeface="Rockwell"/>
                  <a:cs typeface="Rockwell"/>
                  <a:sym typeface="Rockwell"/>
                </a:endParaRPr>
              </a:p>
            </p:txBody>
          </p:sp>
          <p:sp>
            <p:nvSpPr>
              <p:cNvPr id="183" name="Google Shape;183;p8"/>
              <p:cNvSpPr/>
              <p:nvPr/>
            </p:nvSpPr>
            <p:spPr>
              <a:xfrm>
                <a:off x="33389" y="436764"/>
                <a:ext cx="572682" cy="572682"/>
              </a:xfrm>
              <a:prstGeom prst="rect">
                <a:avLst/>
              </a:prstGeom>
              <a:solidFill>
                <a:srgbClr val="EABFBB"/>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rot="-5400000">
                <a:off x="20238" y="2890130"/>
                <a:ext cx="4437132" cy="2863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txBox="1"/>
              <p:nvPr/>
            </p:nvSpPr>
            <p:spPr>
              <a:xfrm rot="-5400000">
                <a:off x="20238" y="2890130"/>
                <a:ext cx="4437132" cy="286341"/>
              </a:xfrm>
              <a:prstGeom prst="rect">
                <a:avLst/>
              </a:prstGeom>
              <a:noFill/>
              <a:ln>
                <a:noFill/>
              </a:ln>
            </p:spPr>
            <p:txBody>
              <a:bodyPr spcFirstLastPara="1" wrap="square" lIns="0" tIns="0" rIns="252525" bIns="0" anchor="t" anchorCtr="0">
                <a:noAutofit/>
              </a:bodyPr>
              <a:lstStyle/>
              <a:p>
                <a:pPr marL="0" marR="0" lvl="0" indent="0" algn="r" rtl="0">
                  <a:lnSpc>
                    <a:spcPct val="90000"/>
                  </a:lnSpc>
                  <a:spcBef>
                    <a:spcPts val="0"/>
                  </a:spcBef>
                  <a:spcAft>
                    <a:spcPts val="0"/>
                  </a:spcAft>
                  <a:buClr>
                    <a:schemeClr val="dk1"/>
                  </a:buClr>
                  <a:buSzPts val="2100"/>
                  <a:buFont typeface="Rockwell"/>
                  <a:buNone/>
                </a:pPr>
                <a:r>
                  <a:rPr lang="fr-CA" sz="2100">
                    <a:solidFill>
                      <a:schemeClr val="dk1"/>
                    </a:solidFill>
                    <a:latin typeface="Rockwell"/>
                    <a:ea typeface="Rockwell"/>
                    <a:cs typeface="Rockwell"/>
                    <a:sym typeface="Rockwell"/>
                  </a:rPr>
                  <a:t>Auto et Insectes</a:t>
                </a:r>
                <a:endParaRPr/>
              </a:p>
            </p:txBody>
          </p:sp>
          <p:sp>
            <p:nvSpPr>
              <p:cNvPr id="186" name="Google Shape;186;p8"/>
              <p:cNvSpPr/>
              <p:nvPr/>
            </p:nvSpPr>
            <p:spPr>
              <a:xfrm>
                <a:off x="2381975" y="814734"/>
                <a:ext cx="1427045" cy="4437132"/>
              </a:xfrm>
              <a:prstGeom prst="rect">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txBox="1"/>
              <p:nvPr/>
            </p:nvSpPr>
            <p:spPr>
              <a:xfrm>
                <a:off x="2381975" y="814734"/>
                <a:ext cx="1427045" cy="4437132"/>
              </a:xfrm>
              <a:prstGeom prst="rect">
                <a:avLst/>
              </a:prstGeom>
              <a:noFill/>
              <a:ln>
                <a:noFill/>
              </a:ln>
            </p:spPr>
            <p:txBody>
              <a:bodyPr spcFirstLastPara="1" wrap="square" lIns="99550" tIns="252525" rIns="99550" bIns="99550" anchor="t" anchorCtr="0">
                <a:noAutofit/>
              </a:bodyPr>
              <a:lstStyle/>
              <a:p>
                <a:pPr marL="114300" marR="0" lvl="1" indent="-114300" algn="l" rtl="0">
                  <a:lnSpc>
                    <a:spcPct val="90000"/>
                  </a:lnSpc>
                  <a:spcBef>
                    <a:spcPts val="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Amarante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Aubergine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Cerise de terre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Dolique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Haricot lima</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Haricot Espagne</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Piment </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Poivron</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Srogho</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Tomates anciennes</a:t>
                </a:r>
                <a:endParaRPr/>
              </a:p>
              <a:p>
                <a:pPr marL="114300" marR="0" lvl="1" indent="-114300" algn="l" rtl="0">
                  <a:lnSpc>
                    <a:spcPct val="90000"/>
                  </a:lnSpc>
                  <a:spcBef>
                    <a:spcPts val="210"/>
                  </a:spcBef>
                  <a:spcAft>
                    <a:spcPts val="0"/>
                  </a:spcAft>
                  <a:buClr>
                    <a:schemeClr val="lt1"/>
                  </a:buClr>
                  <a:buSzPts val="1400"/>
                  <a:buFont typeface="Rockwell"/>
                  <a:buChar char="•"/>
                </a:pPr>
                <a:r>
                  <a:rPr lang="fr-CA" sz="1400" b="0" i="0" u="none" strike="noStrike" cap="none">
                    <a:solidFill>
                      <a:schemeClr val="lt1"/>
                    </a:solidFill>
                    <a:latin typeface="Rockwell"/>
                    <a:ea typeface="Rockwell"/>
                    <a:cs typeface="Rockwell"/>
                    <a:sym typeface="Rockwell"/>
                  </a:rPr>
                  <a:t>Tomatillo</a:t>
                </a:r>
                <a:endParaRPr/>
              </a:p>
              <a:p>
                <a:pPr marL="114300" marR="0" lvl="1" indent="-25400" algn="l" rtl="0">
                  <a:lnSpc>
                    <a:spcPct val="90000"/>
                  </a:lnSpc>
                  <a:spcBef>
                    <a:spcPts val="210"/>
                  </a:spcBef>
                  <a:spcAft>
                    <a:spcPts val="0"/>
                  </a:spcAft>
                  <a:buClr>
                    <a:schemeClr val="dk1"/>
                  </a:buClr>
                  <a:buSzPts val="1400"/>
                  <a:buFont typeface="Rockwell"/>
                  <a:buNone/>
                </a:pPr>
                <a:endParaRPr sz="1400" b="0" i="0" u="none" strike="noStrike" cap="none">
                  <a:solidFill>
                    <a:schemeClr val="lt1"/>
                  </a:solidFill>
                  <a:latin typeface="Rockwell"/>
                  <a:ea typeface="Rockwell"/>
                  <a:cs typeface="Rockwell"/>
                  <a:sym typeface="Rockwell"/>
                </a:endParaRPr>
              </a:p>
              <a:p>
                <a:pPr marL="114300" marR="0" lvl="1" indent="-25400" algn="l" rtl="0">
                  <a:lnSpc>
                    <a:spcPct val="90000"/>
                  </a:lnSpc>
                  <a:spcBef>
                    <a:spcPts val="210"/>
                  </a:spcBef>
                  <a:spcAft>
                    <a:spcPts val="0"/>
                  </a:spcAft>
                  <a:buClr>
                    <a:schemeClr val="dk1"/>
                  </a:buClr>
                  <a:buSzPts val="1400"/>
                  <a:buFont typeface="Rockwell"/>
                  <a:buNone/>
                </a:pPr>
                <a:endParaRPr sz="1400" b="0" i="0" u="none" strike="noStrike" cap="none">
                  <a:solidFill>
                    <a:schemeClr val="lt1"/>
                  </a:solidFill>
                  <a:latin typeface="Rockwell"/>
                  <a:ea typeface="Rockwell"/>
                  <a:cs typeface="Rockwell"/>
                  <a:sym typeface="Rockwell"/>
                </a:endParaRPr>
              </a:p>
            </p:txBody>
          </p:sp>
          <p:sp>
            <p:nvSpPr>
              <p:cNvPr id="188" name="Google Shape;188;p8"/>
              <p:cNvSpPr/>
              <p:nvPr/>
            </p:nvSpPr>
            <p:spPr>
              <a:xfrm>
                <a:off x="2095634" y="436764"/>
                <a:ext cx="572682" cy="572682"/>
              </a:xfrm>
              <a:prstGeom prst="rect">
                <a:avLst/>
              </a:prstGeom>
              <a:solidFill>
                <a:srgbClr val="EABFBB"/>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rot="-5400000">
                <a:off x="2082484" y="2890130"/>
                <a:ext cx="4437132" cy="2863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txBox="1"/>
              <p:nvPr/>
            </p:nvSpPr>
            <p:spPr>
              <a:xfrm rot="-5400000">
                <a:off x="2082484" y="2890130"/>
                <a:ext cx="4437132" cy="286341"/>
              </a:xfrm>
              <a:prstGeom prst="rect">
                <a:avLst/>
              </a:prstGeom>
              <a:noFill/>
              <a:ln>
                <a:noFill/>
              </a:ln>
            </p:spPr>
            <p:txBody>
              <a:bodyPr spcFirstLastPara="1" wrap="square" lIns="0" tIns="0" rIns="252525" bIns="0" anchor="t" anchorCtr="0">
                <a:noAutofit/>
              </a:bodyPr>
              <a:lstStyle/>
              <a:p>
                <a:pPr marL="0" marR="0" lvl="0" indent="0" algn="r" rtl="0">
                  <a:lnSpc>
                    <a:spcPct val="90000"/>
                  </a:lnSpc>
                  <a:spcBef>
                    <a:spcPts val="0"/>
                  </a:spcBef>
                  <a:spcAft>
                    <a:spcPts val="0"/>
                  </a:spcAft>
                  <a:buClr>
                    <a:schemeClr val="dk1"/>
                  </a:buClr>
                  <a:buSzPts val="2100"/>
                  <a:buFont typeface="Rockwell"/>
                  <a:buNone/>
                </a:pPr>
                <a:r>
                  <a:rPr lang="fr-CA" sz="2100">
                    <a:solidFill>
                      <a:schemeClr val="dk1"/>
                    </a:solidFill>
                    <a:latin typeface="Rockwell"/>
                    <a:ea typeface="Rockwell"/>
                    <a:cs typeface="Rockwell"/>
                    <a:sym typeface="Rockwell"/>
                  </a:rPr>
                  <a:t>Insectes</a:t>
                </a:r>
                <a:endParaRPr/>
              </a:p>
            </p:txBody>
          </p:sp>
          <p:sp>
            <p:nvSpPr>
              <p:cNvPr id="191" name="Google Shape;191;p8"/>
              <p:cNvSpPr/>
              <p:nvPr/>
            </p:nvSpPr>
            <p:spPr>
              <a:xfrm>
                <a:off x="4477610" y="846415"/>
                <a:ext cx="1427045" cy="4437132"/>
              </a:xfrm>
              <a:prstGeom prst="rect">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txBox="1"/>
              <p:nvPr/>
            </p:nvSpPr>
            <p:spPr>
              <a:xfrm>
                <a:off x="4477610" y="846415"/>
                <a:ext cx="1427045" cy="4437132"/>
              </a:xfrm>
              <a:prstGeom prst="rect">
                <a:avLst/>
              </a:prstGeom>
              <a:noFill/>
              <a:ln>
                <a:noFill/>
              </a:ln>
            </p:spPr>
            <p:txBody>
              <a:bodyPr spcFirstLastPara="1" wrap="square" lIns="85325" tIns="252525" rIns="85325" bIns="85325" anchor="t" anchorCtr="0">
                <a:noAutofit/>
              </a:bodyPr>
              <a:lstStyle/>
              <a:p>
                <a:pPr marL="114300" marR="0" lvl="1" indent="-114300" algn="l" rtl="0">
                  <a:lnSpc>
                    <a:spcPct val="90000"/>
                  </a:lnSpc>
                  <a:spcBef>
                    <a:spcPts val="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Aneth</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Arroche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Basilic</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Brocoli</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Canola</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Carotte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Chicorrée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Chou</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Chou-fleur</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Concombre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Courges ***</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Fenouil</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Melon</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Lin</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Navet</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Oignon</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Panais</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Persil</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Rhubarbe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Tournesols</a:t>
                </a:r>
                <a:endParaRPr/>
              </a:p>
              <a:p>
                <a:pPr marL="114300" marR="0" lvl="1" indent="-38100" algn="l" rtl="0">
                  <a:lnSpc>
                    <a:spcPct val="90000"/>
                  </a:lnSpc>
                  <a:spcBef>
                    <a:spcPts val="180"/>
                  </a:spcBef>
                  <a:spcAft>
                    <a:spcPts val="0"/>
                  </a:spcAft>
                  <a:buClr>
                    <a:schemeClr val="dk1"/>
                  </a:buClr>
                  <a:buSzPts val="1200"/>
                  <a:buFont typeface="Rockwell"/>
                  <a:buNone/>
                </a:pPr>
                <a:endParaRPr sz="1200" b="0" i="0" u="none" strike="noStrike" cap="none">
                  <a:solidFill>
                    <a:schemeClr val="lt1"/>
                  </a:solidFill>
                  <a:latin typeface="Rockwell"/>
                  <a:ea typeface="Rockwell"/>
                  <a:cs typeface="Rockwell"/>
                  <a:sym typeface="Rockwell"/>
                </a:endParaRPr>
              </a:p>
            </p:txBody>
          </p:sp>
          <p:sp>
            <p:nvSpPr>
              <p:cNvPr id="193" name="Google Shape;193;p8"/>
              <p:cNvSpPr/>
              <p:nvPr/>
            </p:nvSpPr>
            <p:spPr>
              <a:xfrm>
                <a:off x="4157880" y="436764"/>
                <a:ext cx="572682" cy="572682"/>
              </a:xfrm>
              <a:prstGeom prst="rect">
                <a:avLst/>
              </a:prstGeom>
              <a:solidFill>
                <a:srgbClr val="EABFBB"/>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8"/>
            <p:cNvGrpSpPr/>
            <p:nvPr/>
          </p:nvGrpSpPr>
          <p:grpSpPr>
            <a:xfrm>
              <a:off x="6888069" y="906379"/>
              <a:ext cx="1788386" cy="4860897"/>
              <a:chOff x="11813" y="429707"/>
              <a:chExt cx="1788386" cy="4860897"/>
            </a:xfrm>
          </p:grpSpPr>
          <p:sp>
            <p:nvSpPr>
              <p:cNvPr id="195" name="Google Shape;195;p8"/>
              <p:cNvSpPr/>
              <p:nvPr/>
            </p:nvSpPr>
            <p:spPr>
              <a:xfrm rot="-5400000">
                <a:off x="-2058236" y="2891841"/>
                <a:ext cx="4437132" cy="2970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txBox="1"/>
              <p:nvPr/>
            </p:nvSpPr>
            <p:spPr>
              <a:xfrm rot="-5400000">
                <a:off x="-2058236" y="2891841"/>
                <a:ext cx="4437132" cy="297033"/>
              </a:xfrm>
              <a:prstGeom prst="rect">
                <a:avLst/>
              </a:prstGeom>
              <a:noFill/>
              <a:ln>
                <a:noFill/>
              </a:ln>
            </p:spPr>
            <p:txBody>
              <a:bodyPr spcFirstLastPara="1" wrap="square" lIns="0" tIns="0" rIns="261950" bIns="0" anchor="t" anchorCtr="0">
                <a:noAutofit/>
              </a:bodyPr>
              <a:lstStyle/>
              <a:p>
                <a:pPr marL="0" marR="0" lvl="0" indent="0" algn="r" rtl="0">
                  <a:lnSpc>
                    <a:spcPct val="90000"/>
                  </a:lnSpc>
                  <a:spcBef>
                    <a:spcPts val="0"/>
                  </a:spcBef>
                  <a:spcAft>
                    <a:spcPts val="0"/>
                  </a:spcAft>
                  <a:buClr>
                    <a:schemeClr val="dk1"/>
                  </a:buClr>
                  <a:buSzPts val="2200"/>
                  <a:buFont typeface="Rockwell"/>
                  <a:buNone/>
                </a:pPr>
                <a:r>
                  <a:rPr lang="fr-CA" sz="2200">
                    <a:solidFill>
                      <a:schemeClr val="dk1"/>
                    </a:solidFill>
                    <a:latin typeface="Rockwell"/>
                    <a:ea typeface="Rockwell"/>
                    <a:cs typeface="Rockwell"/>
                    <a:sym typeface="Rockwell"/>
                  </a:rPr>
                  <a:t>Vent</a:t>
                </a:r>
                <a:endParaRPr/>
              </a:p>
            </p:txBody>
          </p:sp>
          <p:sp>
            <p:nvSpPr>
              <p:cNvPr id="197" name="Google Shape;197;p8"/>
              <p:cNvSpPr/>
              <p:nvPr/>
            </p:nvSpPr>
            <p:spPr>
              <a:xfrm>
                <a:off x="320660" y="853472"/>
                <a:ext cx="1479539" cy="4437132"/>
              </a:xfrm>
              <a:prstGeom prst="rect">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txBox="1"/>
              <p:nvPr/>
            </p:nvSpPr>
            <p:spPr>
              <a:xfrm>
                <a:off x="320660" y="853472"/>
                <a:ext cx="1479539" cy="4437132"/>
              </a:xfrm>
              <a:prstGeom prst="rect">
                <a:avLst/>
              </a:prstGeom>
              <a:noFill/>
              <a:ln>
                <a:noFill/>
              </a:ln>
            </p:spPr>
            <p:txBody>
              <a:bodyPr spcFirstLastPara="1" wrap="square" lIns="85325" tIns="261950" rIns="85325" bIns="85325" anchor="t" anchorCtr="0">
                <a:noAutofit/>
              </a:bodyPr>
              <a:lstStyle/>
              <a:p>
                <a:pPr marL="114300" marR="0" lvl="1" indent="-114300" algn="l" rtl="0">
                  <a:lnSpc>
                    <a:spcPct val="90000"/>
                  </a:lnSpc>
                  <a:spcBef>
                    <a:spcPts val="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Bette à carde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Betterave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Betterave à sucre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Épinard</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Maïs</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Oseille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Seigle</a:t>
                </a:r>
                <a:endParaRPr/>
              </a:p>
              <a:p>
                <a:pPr marL="114300" marR="0" lvl="1" indent="-114300" algn="l" rtl="0">
                  <a:lnSpc>
                    <a:spcPct val="90000"/>
                  </a:lnSpc>
                  <a:spcBef>
                    <a:spcPts val="180"/>
                  </a:spcBef>
                  <a:spcAft>
                    <a:spcPts val="0"/>
                  </a:spcAft>
                  <a:buClr>
                    <a:schemeClr val="lt1"/>
                  </a:buClr>
                  <a:buSzPts val="1200"/>
                  <a:buFont typeface="Rockwell"/>
                  <a:buChar char="•"/>
                </a:pPr>
                <a:r>
                  <a:rPr lang="fr-CA" sz="1200" b="0" i="0" u="none" strike="noStrike" cap="none">
                    <a:solidFill>
                      <a:schemeClr val="lt1"/>
                    </a:solidFill>
                    <a:latin typeface="Rockwell"/>
                    <a:ea typeface="Rockwell"/>
                    <a:cs typeface="Rockwell"/>
                    <a:sym typeface="Rockwell"/>
                  </a:rPr>
                  <a:t>Tétragone</a:t>
                </a:r>
                <a:endParaRPr/>
              </a:p>
            </p:txBody>
          </p:sp>
          <p:sp>
            <p:nvSpPr>
              <p:cNvPr id="199" name="Google Shape;199;p8"/>
              <p:cNvSpPr/>
              <p:nvPr/>
            </p:nvSpPr>
            <p:spPr>
              <a:xfrm>
                <a:off x="11813" y="429707"/>
                <a:ext cx="594066" cy="594066"/>
              </a:xfrm>
              <a:prstGeom prst="rect">
                <a:avLst/>
              </a:prstGeom>
              <a:solidFill>
                <a:srgbClr val="EABFBB"/>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a:spLocks noGrp="1"/>
          </p:cNvSpPr>
          <p:nvPr>
            <p:ph type="title"/>
          </p:nvPr>
        </p:nvSpPr>
        <p:spPr>
          <a:xfrm>
            <a:off x="685800" y="484632"/>
            <a:ext cx="7772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200"/>
              <a:buFont typeface="Rockwell"/>
              <a:buNone/>
            </a:pPr>
            <a:r>
              <a:rPr lang="fr-CA"/>
              <a:t>SÉLECTION VARIÉTALE</a:t>
            </a:r>
            <a:endParaRPr/>
          </a:p>
        </p:txBody>
      </p:sp>
      <p:pic>
        <p:nvPicPr>
          <p:cNvPr id="205" name="Google Shape;205;p9"/>
          <p:cNvPicPr preferRelativeResize="0">
            <a:picLocks noGrp="1"/>
          </p:cNvPicPr>
          <p:nvPr>
            <p:ph type="body" idx="1"/>
          </p:nvPr>
        </p:nvPicPr>
        <p:blipFill rotWithShape="1">
          <a:blip r:embed="rId3">
            <a:alphaModFix/>
          </a:blip>
          <a:srcRect/>
          <a:stretch/>
        </p:blipFill>
        <p:spPr>
          <a:xfrm>
            <a:off x="1871776" y="2120900"/>
            <a:ext cx="5400448" cy="4051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ype de bois">
  <a:themeElements>
    <a:clrScheme name="Type de bois">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Macintosh PowerPoint</Application>
  <PresentationFormat>Présentation à l'écran (4:3)</PresentationFormat>
  <Paragraphs>170</Paragraphs>
  <Slides>27</Slides>
  <Notes>27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Libre Baskerville</vt:lpstr>
      <vt:lpstr>Noto Sans Symbols</vt:lpstr>
      <vt:lpstr>Type de bois</vt:lpstr>
      <vt:lpstr>CONSERVATION SEMENCES COURS II</vt:lpstr>
      <vt:lpstr>Présentation PowerPoint</vt:lpstr>
      <vt:lpstr>TERRE PROMISE, LA MISSION</vt:lpstr>
      <vt:lpstr>DEPUIS LE DÉBUT DES ANNÉES 1900</vt:lpstr>
      <vt:lpstr>LA DOMESTICATION</vt:lpstr>
      <vt:lpstr>Présentation PowerPoint</vt:lpstr>
      <vt:lpstr>RETOUR SUR LA POLLINISATION</vt:lpstr>
      <vt:lpstr>Présentation PowerPoint</vt:lpstr>
      <vt:lpstr>SÉLECTION VARIÉTALE</vt:lpstr>
      <vt:lpstr>POURQUOI SÉLECTIONNE-T-ON? </vt:lpstr>
      <vt:lpstr>EXEMPLES DE SÉLECTION</vt:lpstr>
      <vt:lpstr>SÉLECTION VARIÉTALE</vt:lpstr>
      <vt:lpstr>MENDEL, NOTRE AMI.</vt:lpstr>
      <vt:lpstr>Présentation PowerPoint</vt:lpstr>
      <vt:lpstr>ET LA MACHINE À CAFÉ DANS TOUT ÇA ? PAUSE</vt:lpstr>
      <vt:lpstr>POLLINISATION MANUELLE</vt:lpstr>
      <vt:lpstr>LA CONSERVATION HIVERNALE DES BISANNUELS</vt:lpstr>
      <vt:lpstr>CONSERVATION HIVERNALE</vt:lpstr>
      <vt:lpstr>ÇA A L’AIR DE QUOI ?</vt:lpstr>
      <vt:lpstr>LEVÉE DE DORMANCE</vt:lpstr>
      <vt:lpstr>Présentation PowerPoint</vt:lpstr>
      <vt:lpstr>EXEMPLES</vt:lpstr>
      <vt:lpstr>DES PISTES DE SOLUTIONS</vt:lpstr>
      <vt:lpstr>RÉFÉRENCES</vt:lpstr>
      <vt:lpstr>QUELQUES LIVRES…</vt:lpstr>
      <vt:lpstr>GUIDE DE CONSERVATION SEED SAVING GUIDE</vt:lpstr>
      <vt:lpstr>DES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SEMENCES COURS II</dc:title>
  <dc:creator>Lyne</dc:creator>
  <cp:lastModifiedBy>Marie-Claude Clermont</cp:lastModifiedBy>
  <cp:revision>1</cp:revision>
  <dcterms:created xsi:type="dcterms:W3CDTF">2013-03-16T01:40:21Z</dcterms:created>
  <dcterms:modified xsi:type="dcterms:W3CDTF">2023-01-10T20:38:16Z</dcterms:modified>
</cp:coreProperties>
</file>