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0" r:id="rId3"/>
    <p:sldId id="259" r:id="rId4"/>
    <p:sldId id="261" r:id="rId5"/>
    <p:sldId id="257" r:id="rId6"/>
    <p:sldId id="262" r:id="rId7"/>
    <p:sldId id="283" r:id="rId8"/>
    <p:sldId id="265" r:id="rId9"/>
    <p:sldId id="266" r:id="rId10"/>
    <p:sldId id="267" r:id="rId11"/>
    <p:sldId id="268" r:id="rId12"/>
    <p:sldId id="279" r:id="rId13"/>
    <p:sldId id="280" r:id="rId14"/>
    <p:sldId id="269" r:id="rId15"/>
    <p:sldId id="270" r:id="rId16"/>
    <p:sldId id="271" r:id="rId17"/>
    <p:sldId id="272" r:id="rId18"/>
    <p:sldId id="273" r:id="rId19"/>
    <p:sldId id="274" r:id="rId20"/>
    <p:sldId id="276" r:id="rId21"/>
    <p:sldId id="278" r:id="rId22"/>
    <p:sldId id="281" r:id="rId23"/>
    <p:sldId id="282" r:id="rId24"/>
    <p:sldId id="284" r:id="rId25"/>
    <p:sldId id="285" r:id="rId26"/>
    <p:sldId id="286" r:id="rId27"/>
    <p:sldId id="287" r:id="rId28"/>
    <p:sldId id="288" r:id="rId29"/>
    <p:sldId id="289" r:id="rId30"/>
    <p:sldId id="290" r:id="rId31"/>
    <p:sldId id="291" r:id="rId32"/>
    <p:sldId id="292" r:id="rId33"/>
    <p:sldId id="293"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FE64E6-2276-46C7-8D37-CBC72C700ADD}" v="2" dt="2025-11-16T18:15:54.4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éphanie Savard" userId="135fa0876711c575" providerId="LiveId" clId="{7A3CC2B9-425F-4404-AC07-7E1211C26F41}"/>
    <pc:docChg chg="custSel delSld modSld">
      <pc:chgData name="Stéphanie Savard" userId="135fa0876711c575" providerId="LiveId" clId="{7A3CC2B9-425F-4404-AC07-7E1211C26F41}" dt="2025-11-16T18:25:46.842" v="977" actId="20577"/>
      <pc:docMkLst>
        <pc:docMk/>
      </pc:docMkLst>
      <pc:sldChg chg="delSp modSp mod">
        <pc:chgData name="Stéphanie Savard" userId="135fa0876711c575" providerId="LiveId" clId="{7A3CC2B9-425F-4404-AC07-7E1211C26F41}" dt="2025-11-16T18:15:09.461" v="873" actId="255"/>
        <pc:sldMkLst>
          <pc:docMk/>
          <pc:sldMk cId="4040354520" sldId="257"/>
        </pc:sldMkLst>
        <pc:spChg chg="mod">
          <ac:chgData name="Stéphanie Savard" userId="135fa0876711c575" providerId="LiveId" clId="{7A3CC2B9-425F-4404-AC07-7E1211C26F41}" dt="2025-11-16T18:15:09.461" v="873" actId="255"/>
          <ac:spMkLst>
            <pc:docMk/>
            <pc:sldMk cId="4040354520" sldId="257"/>
            <ac:spMk id="3" creationId="{B3575B9E-B21A-1C70-EE62-A890C1EF1ACF}"/>
          </ac:spMkLst>
        </pc:spChg>
        <pc:picChg chg="del">
          <ac:chgData name="Stéphanie Savard" userId="135fa0876711c575" providerId="LiveId" clId="{7A3CC2B9-425F-4404-AC07-7E1211C26F41}" dt="2025-11-16T18:14:18.834" v="867" actId="478"/>
          <ac:picMkLst>
            <pc:docMk/>
            <pc:sldMk cId="4040354520" sldId="257"/>
            <ac:picMk id="15" creationId="{6873CC61-704F-6F0D-6D8F-E638F9E0C30A}"/>
          </ac:picMkLst>
        </pc:picChg>
      </pc:sldChg>
      <pc:sldChg chg="modSp mod">
        <pc:chgData name="Stéphanie Savard" userId="135fa0876711c575" providerId="LiveId" clId="{7A3CC2B9-425F-4404-AC07-7E1211C26F41}" dt="2025-11-16T18:25:46.842" v="977" actId="20577"/>
        <pc:sldMkLst>
          <pc:docMk/>
          <pc:sldMk cId="370265151" sldId="261"/>
        </pc:sldMkLst>
        <pc:spChg chg="mod">
          <ac:chgData name="Stéphanie Savard" userId="135fa0876711c575" providerId="LiveId" clId="{7A3CC2B9-425F-4404-AC07-7E1211C26F41}" dt="2025-11-16T18:25:46.842" v="977" actId="20577"/>
          <ac:spMkLst>
            <pc:docMk/>
            <pc:sldMk cId="370265151" sldId="261"/>
            <ac:spMk id="3" creationId="{536A3810-D6C1-EB2A-AC0E-A44C2F3FFBBD}"/>
          </ac:spMkLst>
        </pc:spChg>
      </pc:sldChg>
      <pc:sldChg chg="modSp mod">
        <pc:chgData name="Stéphanie Savard" userId="135fa0876711c575" providerId="LiveId" clId="{7A3CC2B9-425F-4404-AC07-7E1211C26F41}" dt="2025-11-16T18:16:20.800" v="937" actId="20577"/>
        <pc:sldMkLst>
          <pc:docMk/>
          <pc:sldMk cId="3718153346" sldId="262"/>
        </pc:sldMkLst>
        <pc:spChg chg="mod">
          <ac:chgData name="Stéphanie Savard" userId="135fa0876711c575" providerId="LiveId" clId="{7A3CC2B9-425F-4404-AC07-7E1211C26F41}" dt="2025-11-16T18:16:20.800" v="937" actId="20577"/>
          <ac:spMkLst>
            <pc:docMk/>
            <pc:sldMk cId="3718153346" sldId="262"/>
            <ac:spMk id="3" creationId="{DF957D6B-19E5-88AA-269B-580F7A740277}"/>
          </ac:spMkLst>
        </pc:spChg>
      </pc:sldChg>
      <pc:sldChg chg="del">
        <pc:chgData name="Stéphanie Savard" userId="135fa0876711c575" providerId="LiveId" clId="{7A3CC2B9-425F-4404-AC07-7E1211C26F41}" dt="2025-11-16T18:16:40.231" v="939" actId="2696"/>
        <pc:sldMkLst>
          <pc:docMk/>
          <pc:sldMk cId="3870085073" sldId="263"/>
        </pc:sldMkLst>
      </pc:sldChg>
      <pc:sldChg chg="del">
        <pc:chgData name="Stéphanie Savard" userId="135fa0876711c575" providerId="LiveId" clId="{7A3CC2B9-425F-4404-AC07-7E1211C26F41}" dt="2025-11-16T18:16:33.247" v="938" actId="2696"/>
        <pc:sldMkLst>
          <pc:docMk/>
          <pc:sldMk cId="3437857923" sldId="264"/>
        </pc:sldMkLst>
      </pc:sldChg>
      <pc:sldChg chg="modSp mod">
        <pc:chgData name="Stéphanie Savard" userId="135fa0876711c575" providerId="LiveId" clId="{7A3CC2B9-425F-4404-AC07-7E1211C26F41}" dt="2025-11-16T18:18:26.372" v="966" actId="20577"/>
        <pc:sldMkLst>
          <pc:docMk/>
          <pc:sldMk cId="913741274" sldId="266"/>
        </pc:sldMkLst>
        <pc:spChg chg="mod">
          <ac:chgData name="Stéphanie Savard" userId="135fa0876711c575" providerId="LiveId" clId="{7A3CC2B9-425F-4404-AC07-7E1211C26F41}" dt="2025-11-16T18:18:26.372" v="966" actId="20577"/>
          <ac:spMkLst>
            <pc:docMk/>
            <pc:sldMk cId="913741274" sldId="266"/>
            <ac:spMk id="3" creationId="{A25E66DD-BFF7-F521-AACC-8CBC4E150CC1}"/>
          </ac:spMkLst>
        </pc:spChg>
      </pc:sldChg>
      <pc:sldChg chg="modSp mod">
        <pc:chgData name="Stéphanie Savard" userId="135fa0876711c575" providerId="LiveId" clId="{7A3CC2B9-425F-4404-AC07-7E1211C26F41}" dt="2025-11-16T18:19:02.528" v="970" actId="20577"/>
        <pc:sldMkLst>
          <pc:docMk/>
          <pc:sldMk cId="3381929052" sldId="268"/>
        </pc:sldMkLst>
        <pc:spChg chg="mod">
          <ac:chgData name="Stéphanie Savard" userId="135fa0876711c575" providerId="LiveId" clId="{7A3CC2B9-425F-4404-AC07-7E1211C26F41}" dt="2025-11-16T18:19:02.528" v="970" actId="20577"/>
          <ac:spMkLst>
            <pc:docMk/>
            <pc:sldMk cId="3381929052" sldId="268"/>
            <ac:spMk id="2" creationId="{331DD68E-168A-C6BA-1624-55083962DDC8}"/>
          </ac:spMkLst>
        </pc:spChg>
      </pc:sldChg>
      <pc:sldChg chg="modSp mod">
        <pc:chgData name="Stéphanie Savard" userId="135fa0876711c575" providerId="LiveId" clId="{7A3CC2B9-425F-4404-AC07-7E1211C26F41}" dt="2025-11-16T18:20:02.066" v="972" actId="20577"/>
        <pc:sldMkLst>
          <pc:docMk/>
          <pc:sldMk cId="3805407389" sldId="279"/>
        </pc:sldMkLst>
        <pc:spChg chg="mod">
          <ac:chgData name="Stéphanie Savard" userId="135fa0876711c575" providerId="LiveId" clId="{7A3CC2B9-425F-4404-AC07-7E1211C26F41}" dt="2025-11-16T18:20:02.066" v="972" actId="20577"/>
          <ac:spMkLst>
            <pc:docMk/>
            <pc:sldMk cId="3805407389" sldId="279"/>
            <ac:spMk id="3" creationId="{B670F128-1021-2949-8873-1B01FCACCB1E}"/>
          </ac:spMkLst>
        </pc:spChg>
      </pc:sldChg>
      <pc:sldChg chg="delSp modSp mod">
        <pc:chgData name="Stéphanie Savard" userId="135fa0876711c575" providerId="LiveId" clId="{7A3CC2B9-425F-4404-AC07-7E1211C26F41}" dt="2025-11-16T18:17:39.131" v="947" actId="20577"/>
        <pc:sldMkLst>
          <pc:docMk/>
          <pc:sldMk cId="2872484541" sldId="283"/>
        </pc:sldMkLst>
        <pc:spChg chg="mod">
          <ac:chgData name="Stéphanie Savard" userId="135fa0876711c575" providerId="LiveId" clId="{7A3CC2B9-425F-4404-AC07-7E1211C26F41}" dt="2025-11-16T18:17:39.131" v="947" actId="20577"/>
          <ac:spMkLst>
            <pc:docMk/>
            <pc:sldMk cId="2872484541" sldId="283"/>
            <ac:spMk id="3" creationId="{91D0ADC5-36DC-6864-A62A-21B3B5BE6F76}"/>
          </ac:spMkLst>
        </pc:spChg>
        <pc:picChg chg="del">
          <ac:chgData name="Stéphanie Savard" userId="135fa0876711c575" providerId="LiveId" clId="{7A3CC2B9-425F-4404-AC07-7E1211C26F41}" dt="2025-11-16T18:17:02.917" v="940" actId="21"/>
          <ac:picMkLst>
            <pc:docMk/>
            <pc:sldMk cId="2872484541" sldId="283"/>
            <ac:picMk id="5" creationId="{1D663611-1732-C219-6A13-A2C1EAE02707}"/>
          </ac:picMkLst>
        </pc:picChg>
      </pc:sldChg>
      <pc:sldChg chg="modSp mod">
        <pc:chgData name="Stéphanie Savard" userId="135fa0876711c575" providerId="LiveId" clId="{7A3CC2B9-425F-4404-AC07-7E1211C26F41}" dt="2025-11-16T18:23:39.629" v="974" actId="20577"/>
        <pc:sldMkLst>
          <pc:docMk/>
          <pc:sldMk cId="1787234324" sldId="292"/>
        </pc:sldMkLst>
        <pc:spChg chg="mod">
          <ac:chgData name="Stéphanie Savard" userId="135fa0876711c575" providerId="LiveId" clId="{7A3CC2B9-425F-4404-AC07-7E1211C26F41}" dt="2025-11-16T18:23:39.629" v="974" actId="20577"/>
          <ac:spMkLst>
            <pc:docMk/>
            <pc:sldMk cId="1787234324" sldId="292"/>
            <ac:spMk id="2" creationId="{5F707C10-A194-EC0A-7374-9135B83AF5E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6DB11D54-4A05-4045-8966-4D9F97D5807C}" type="datetimeFigureOut">
              <a:rPr lang="fr-CA" smtClean="0"/>
              <a:t>2026-09-17</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BC08CC-8CAB-4D53-8811-378D4BB2A9E8}" type="slidenum">
              <a:rPr lang="fr-CA" smtClean="0"/>
              <a:t>‹N°›</a:t>
            </a:fld>
            <a:endParaRPr lang="fr-CA"/>
          </a:p>
        </p:txBody>
      </p:sp>
    </p:spTree>
    <p:extLst>
      <p:ext uri="{BB962C8B-B14F-4D97-AF65-F5344CB8AC3E}">
        <p14:creationId xmlns:p14="http://schemas.microsoft.com/office/powerpoint/2010/main" val="4200799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DB11D54-4A05-4045-8966-4D9F97D5807C}" type="datetimeFigureOut">
              <a:rPr lang="fr-CA" smtClean="0"/>
              <a:t>2026-09-17</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BC08CC-8CAB-4D53-8811-378D4BB2A9E8}" type="slidenum">
              <a:rPr lang="fr-CA" smtClean="0"/>
              <a:t>‹N°›</a:t>
            </a:fld>
            <a:endParaRPr lang="fr-CA"/>
          </a:p>
        </p:txBody>
      </p:sp>
    </p:spTree>
    <p:extLst>
      <p:ext uri="{BB962C8B-B14F-4D97-AF65-F5344CB8AC3E}">
        <p14:creationId xmlns:p14="http://schemas.microsoft.com/office/powerpoint/2010/main" val="783126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6DB11D54-4A05-4045-8966-4D9F97D5807C}" type="datetimeFigureOut">
              <a:rPr lang="fr-CA" smtClean="0"/>
              <a:t>2026-09-17</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BC08CC-8CAB-4D53-8811-378D4BB2A9E8}" type="slidenum">
              <a:rPr lang="fr-CA" smtClean="0"/>
              <a:t>‹N°›</a:t>
            </a:fld>
            <a:endParaRPr lang="fr-CA"/>
          </a:p>
        </p:txBody>
      </p:sp>
    </p:spTree>
    <p:extLst>
      <p:ext uri="{BB962C8B-B14F-4D97-AF65-F5344CB8AC3E}">
        <p14:creationId xmlns:p14="http://schemas.microsoft.com/office/powerpoint/2010/main" val="239271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6DB11D54-4A05-4045-8966-4D9F97D5807C}" type="datetimeFigureOut">
              <a:rPr lang="fr-CA" smtClean="0"/>
              <a:t>2026-09-17</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60BC08CC-8CAB-4D53-8811-378D4BB2A9E8}" type="slidenum">
              <a:rPr lang="fr-CA" smtClean="0"/>
              <a:t>‹N°›</a:t>
            </a:fld>
            <a:endParaRPr lang="fr-CA"/>
          </a:p>
        </p:txBody>
      </p:sp>
    </p:spTree>
    <p:extLst>
      <p:ext uri="{BB962C8B-B14F-4D97-AF65-F5344CB8AC3E}">
        <p14:creationId xmlns:p14="http://schemas.microsoft.com/office/powerpoint/2010/main" val="3622176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6DB11D54-4A05-4045-8966-4D9F97D5807C}" type="datetimeFigureOut">
              <a:rPr lang="fr-CA" smtClean="0"/>
              <a:t>2026-09-17</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60BC08CC-8CAB-4D53-8811-378D4BB2A9E8}" type="slidenum">
              <a:rPr lang="fr-CA" smtClean="0"/>
              <a:t>‹N°›</a:t>
            </a:fld>
            <a:endParaRPr lang="fr-CA"/>
          </a:p>
        </p:txBody>
      </p:sp>
    </p:spTree>
    <p:extLst>
      <p:ext uri="{BB962C8B-B14F-4D97-AF65-F5344CB8AC3E}">
        <p14:creationId xmlns:p14="http://schemas.microsoft.com/office/powerpoint/2010/main" val="2742097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6DB11D54-4A05-4045-8966-4D9F97D5807C}" type="datetimeFigureOut">
              <a:rPr lang="fr-CA" smtClean="0"/>
              <a:t>2026-09-17</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60BC08CC-8CAB-4D53-8811-378D4BB2A9E8}" type="slidenum">
              <a:rPr lang="fr-CA" smtClean="0"/>
              <a:t>‹N°›</a:t>
            </a:fld>
            <a:endParaRPr lang="fr-CA"/>
          </a:p>
        </p:txBody>
      </p:sp>
    </p:spTree>
    <p:extLst>
      <p:ext uri="{BB962C8B-B14F-4D97-AF65-F5344CB8AC3E}">
        <p14:creationId xmlns:p14="http://schemas.microsoft.com/office/powerpoint/2010/main" val="4059513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B11D54-4A05-4045-8966-4D9F97D5807C}" type="datetimeFigureOut">
              <a:rPr lang="fr-CA" smtClean="0"/>
              <a:t>2026-09-17</a:t>
            </a:fld>
            <a:endParaRPr lang="fr-CA"/>
          </a:p>
        </p:txBody>
      </p:sp>
      <p:sp>
        <p:nvSpPr>
          <p:cNvPr id="3" name="Footer Placeholder 2"/>
          <p:cNvSpPr>
            <a:spLocks noGrp="1"/>
          </p:cNvSpPr>
          <p:nvPr>
            <p:ph type="ftr" sz="quarter" idx="11"/>
          </p:nvPr>
        </p:nvSpPr>
        <p:spPr/>
        <p:txBody>
          <a:bodyPr/>
          <a:lstStyle/>
          <a:p>
            <a:endParaRPr lang="fr-CA"/>
          </a:p>
        </p:txBody>
      </p:sp>
      <p:sp>
        <p:nvSpPr>
          <p:cNvPr id="4" name="Slide Number Placeholder 3"/>
          <p:cNvSpPr>
            <a:spLocks noGrp="1"/>
          </p:cNvSpPr>
          <p:nvPr>
            <p:ph type="sldNum" sz="quarter" idx="12"/>
          </p:nvPr>
        </p:nvSpPr>
        <p:spPr/>
        <p:txBody>
          <a:bodyPr/>
          <a:lstStyle/>
          <a:p>
            <a:fld id="{60BC08CC-8CAB-4D53-8811-378D4BB2A9E8}" type="slidenum">
              <a:rPr lang="fr-CA" smtClean="0"/>
              <a:t>‹N°›</a:t>
            </a:fld>
            <a:endParaRPr lang="fr-CA"/>
          </a:p>
        </p:txBody>
      </p:sp>
    </p:spTree>
    <p:extLst>
      <p:ext uri="{BB962C8B-B14F-4D97-AF65-F5344CB8AC3E}">
        <p14:creationId xmlns:p14="http://schemas.microsoft.com/office/powerpoint/2010/main" val="3143357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6DB11D54-4A05-4045-8966-4D9F97D5807C}" type="datetimeFigureOut">
              <a:rPr lang="fr-CA" smtClean="0"/>
              <a:t>2026-09-17</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60BC08CC-8CAB-4D53-8811-378D4BB2A9E8}" type="slidenum">
              <a:rPr lang="fr-CA" smtClean="0"/>
              <a:t>‹N°›</a:t>
            </a:fld>
            <a:endParaRPr lang="fr-CA"/>
          </a:p>
        </p:txBody>
      </p:sp>
    </p:spTree>
    <p:extLst>
      <p:ext uri="{BB962C8B-B14F-4D97-AF65-F5344CB8AC3E}">
        <p14:creationId xmlns:p14="http://schemas.microsoft.com/office/powerpoint/2010/main" val="767926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6DB11D54-4A05-4045-8966-4D9F97D5807C}" type="datetimeFigureOut">
              <a:rPr lang="fr-CA" smtClean="0"/>
              <a:t>2026-09-17</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60BC08CC-8CAB-4D53-8811-378D4BB2A9E8}" type="slidenum">
              <a:rPr lang="fr-CA" smtClean="0"/>
              <a:t>‹N°›</a:t>
            </a:fld>
            <a:endParaRPr lang="fr-CA"/>
          </a:p>
        </p:txBody>
      </p:sp>
    </p:spTree>
    <p:extLst>
      <p:ext uri="{BB962C8B-B14F-4D97-AF65-F5344CB8AC3E}">
        <p14:creationId xmlns:p14="http://schemas.microsoft.com/office/powerpoint/2010/main" val="3939977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DB11D54-4A05-4045-8966-4D9F97D5807C}" type="datetimeFigureOut">
              <a:rPr lang="fr-CA" smtClean="0"/>
              <a:t>2026-09-17</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BC08CC-8CAB-4D53-8811-378D4BB2A9E8}" type="slidenum">
              <a:rPr lang="fr-CA" smtClean="0"/>
              <a:t>‹N°›</a:t>
            </a:fld>
            <a:endParaRPr lang="fr-CA"/>
          </a:p>
        </p:txBody>
      </p:sp>
    </p:spTree>
    <p:extLst>
      <p:ext uri="{BB962C8B-B14F-4D97-AF65-F5344CB8AC3E}">
        <p14:creationId xmlns:p14="http://schemas.microsoft.com/office/powerpoint/2010/main" val="3096255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DB11D54-4A05-4045-8966-4D9F97D5807C}" type="datetimeFigureOut">
              <a:rPr lang="fr-CA" smtClean="0"/>
              <a:t>2026-09-17</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BC08CC-8CAB-4D53-8811-378D4BB2A9E8}" type="slidenum">
              <a:rPr lang="fr-CA" smtClean="0"/>
              <a:t>‹N°›</a:t>
            </a:fld>
            <a:endParaRPr lang="fr-CA"/>
          </a:p>
        </p:txBody>
      </p:sp>
    </p:spTree>
    <p:extLst>
      <p:ext uri="{BB962C8B-B14F-4D97-AF65-F5344CB8AC3E}">
        <p14:creationId xmlns:p14="http://schemas.microsoft.com/office/powerpoint/2010/main" val="1063106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6DB11D54-4A05-4045-8966-4D9F97D5807C}" type="datetimeFigureOut">
              <a:rPr lang="fr-CA" smtClean="0"/>
              <a:t>2026-09-17</a:t>
            </a:fld>
            <a:endParaRPr lang="fr-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fr-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60BC08CC-8CAB-4D53-8811-378D4BB2A9E8}" type="slidenum">
              <a:rPr lang="fr-CA" smtClean="0"/>
              <a:t>‹N°›</a:t>
            </a:fld>
            <a:endParaRPr lang="fr-CA"/>
          </a:p>
        </p:txBody>
      </p:sp>
    </p:spTree>
    <p:extLst>
      <p:ext uri="{BB962C8B-B14F-4D97-AF65-F5344CB8AC3E}">
        <p14:creationId xmlns:p14="http://schemas.microsoft.com/office/powerpoint/2010/main" val="4025311563"/>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F49D38AD-E1BB-E6F3-5E13-438667A00EA8}"/>
              </a:ext>
            </a:extLst>
          </p:cNvPr>
          <p:cNvSpPr>
            <a:spLocks noGrp="1"/>
          </p:cNvSpPr>
          <p:nvPr>
            <p:ph type="ctrTitle"/>
          </p:nvPr>
        </p:nvSpPr>
        <p:spPr>
          <a:xfrm>
            <a:off x="638882" y="3577456"/>
            <a:ext cx="10909640" cy="1687814"/>
          </a:xfrm>
        </p:spPr>
        <p:txBody>
          <a:bodyPr anchor="b">
            <a:normAutofit/>
          </a:bodyPr>
          <a:lstStyle/>
          <a:p>
            <a:r>
              <a:rPr lang="fr-CA" sz="5600"/>
              <a:t>Les bonnes méthodes pour des conserves sécuritaire</a:t>
            </a:r>
          </a:p>
        </p:txBody>
      </p:sp>
      <p:sp>
        <p:nvSpPr>
          <p:cNvPr id="3" name="Sous-titre 2">
            <a:extLst>
              <a:ext uri="{FF2B5EF4-FFF2-40B4-BE49-F238E27FC236}">
                <a16:creationId xmlns:a16="http://schemas.microsoft.com/office/drawing/2014/main" id="{EEC4A77B-C271-9A5B-33A7-19B84EB09AB1}"/>
              </a:ext>
            </a:extLst>
          </p:cNvPr>
          <p:cNvSpPr>
            <a:spLocks noGrp="1"/>
          </p:cNvSpPr>
          <p:nvPr>
            <p:ph type="subTitle" idx="1"/>
          </p:nvPr>
        </p:nvSpPr>
        <p:spPr>
          <a:xfrm>
            <a:off x="638881" y="5660607"/>
            <a:ext cx="10909643" cy="552659"/>
          </a:xfrm>
        </p:spPr>
        <p:txBody>
          <a:bodyPr anchor="t">
            <a:normAutofit/>
          </a:bodyPr>
          <a:lstStyle/>
          <a:p>
            <a:r>
              <a:rPr lang="fr-CA"/>
              <a:t>Stéphanie Savard</a:t>
            </a:r>
          </a:p>
        </p:txBody>
      </p:sp>
      <p:pic>
        <p:nvPicPr>
          <p:cNvPr id="15" name="Image 14" descr="Une image contenant Aliments naturels, Nourriture locale, Groupe d’aliments, Nourriture complète&#10;&#10;Description générée automatiquement">
            <a:extLst>
              <a:ext uri="{FF2B5EF4-FFF2-40B4-BE49-F238E27FC236}">
                <a16:creationId xmlns:a16="http://schemas.microsoft.com/office/drawing/2014/main" id="{BC6C4763-494F-B6CA-57FD-660237D5A2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5484" y="591670"/>
            <a:ext cx="4896435" cy="2742004"/>
          </a:xfrm>
          <a:prstGeom prst="rect">
            <a:avLst/>
          </a:prstGeom>
        </p:spPr>
      </p:pic>
      <p:sp>
        <p:nvSpPr>
          <p:cNvPr id="54"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0773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descr="Nourriture cuite avec ingrédients sur une table">
            <a:extLst>
              <a:ext uri="{FF2B5EF4-FFF2-40B4-BE49-F238E27FC236}">
                <a16:creationId xmlns:a16="http://schemas.microsoft.com/office/drawing/2014/main" id="{3F46F544-D8FC-DD11-3004-91E9648C6AB5}"/>
              </a:ext>
            </a:extLst>
          </p:cNvPr>
          <p:cNvPicPr>
            <a:picLocks noChangeAspect="1"/>
          </p:cNvPicPr>
          <p:nvPr/>
        </p:nvPicPr>
        <p:blipFill>
          <a:blip r:embed="rId2"/>
          <a:srcRect l="27539" r="12703" b="1"/>
          <a:stretch/>
        </p:blipFill>
        <p:spPr>
          <a:xfrm>
            <a:off x="-1" y="-2"/>
            <a:ext cx="5410198" cy="6858002"/>
          </a:xfrm>
          <a:prstGeom prst="rect">
            <a:avLst/>
          </a:prstGeom>
        </p:spPr>
      </p:pic>
      <p:sp useBgFill="1">
        <p:nvSpPr>
          <p:cNvPr id="21" name="Rectangle 2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E1245A1-70C7-E8E3-BD2B-A202BC7945E0}"/>
              </a:ext>
            </a:extLst>
          </p:cNvPr>
          <p:cNvSpPr>
            <a:spLocks noGrp="1"/>
          </p:cNvSpPr>
          <p:nvPr>
            <p:ph type="title"/>
          </p:nvPr>
        </p:nvSpPr>
        <p:spPr>
          <a:xfrm>
            <a:off x="6068614" y="492187"/>
            <a:ext cx="5464968" cy="1559301"/>
          </a:xfrm>
        </p:spPr>
        <p:txBody>
          <a:bodyPr>
            <a:normAutofit/>
          </a:bodyPr>
          <a:lstStyle/>
          <a:p>
            <a:r>
              <a:rPr lang="fr-CA" sz="4800" dirty="0"/>
              <a:t>Présentation</a:t>
            </a:r>
          </a:p>
        </p:txBody>
      </p:sp>
      <p:sp>
        <p:nvSpPr>
          <p:cNvPr id="3" name="Espace réservé du contenu 2">
            <a:extLst>
              <a:ext uri="{FF2B5EF4-FFF2-40B4-BE49-F238E27FC236}">
                <a16:creationId xmlns:a16="http://schemas.microsoft.com/office/drawing/2014/main" id="{AD49E161-1A08-26EB-3C9A-1FE4EC88F83B}"/>
              </a:ext>
            </a:extLst>
          </p:cNvPr>
          <p:cNvSpPr>
            <a:spLocks noGrp="1"/>
          </p:cNvSpPr>
          <p:nvPr>
            <p:ph idx="1"/>
          </p:nvPr>
        </p:nvSpPr>
        <p:spPr>
          <a:xfrm>
            <a:off x="5897688" y="1487424"/>
            <a:ext cx="5635893" cy="4752654"/>
          </a:xfrm>
        </p:spPr>
        <p:txBody>
          <a:bodyPr anchor="ctr">
            <a:normAutofit/>
          </a:bodyPr>
          <a:lstStyle/>
          <a:p>
            <a:r>
              <a:rPr lang="fr-CA" sz="2400" dirty="0"/>
              <a:t>Horticultrice urbaine</a:t>
            </a:r>
          </a:p>
          <a:p>
            <a:r>
              <a:rPr lang="fr-CA" sz="2400" dirty="0"/>
              <a:t>Conférencière</a:t>
            </a:r>
          </a:p>
          <a:p>
            <a:r>
              <a:rPr lang="fr-CA" sz="2400" dirty="0"/>
              <a:t>Passionnée par l’agriculture urbaine </a:t>
            </a:r>
          </a:p>
          <a:p>
            <a:r>
              <a:rPr lang="fr-CA" sz="2400" dirty="0"/>
              <a:t>Par la conservation des aliments</a:t>
            </a:r>
          </a:p>
          <a:p>
            <a:r>
              <a:rPr lang="fr-CA" sz="2400" dirty="0"/>
              <a:t>Autosuffisance Alimentaire</a:t>
            </a:r>
          </a:p>
          <a:p>
            <a:r>
              <a:rPr lang="fr-CA" sz="2400" dirty="0"/>
              <a:t>Juge pour les Fleurons du Québec volet agriculture urbaine</a:t>
            </a:r>
          </a:p>
          <a:p>
            <a:r>
              <a:rPr lang="fr-CA" sz="2400" dirty="0"/>
              <a:t>Instigatrice de la fête des semences de Laval </a:t>
            </a:r>
          </a:p>
        </p:txBody>
      </p:sp>
    </p:spTree>
    <p:extLst>
      <p:ext uri="{BB962C8B-B14F-4D97-AF65-F5344CB8AC3E}">
        <p14:creationId xmlns:p14="http://schemas.microsoft.com/office/powerpoint/2010/main" val="1540338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F233299B-C068-91FB-D897-C9F635BFA5E5}"/>
              </a:ext>
            </a:extLst>
          </p:cNvPr>
          <p:cNvSpPr>
            <a:spLocks noGrp="1"/>
          </p:cNvSpPr>
          <p:nvPr>
            <p:ph type="title"/>
          </p:nvPr>
        </p:nvSpPr>
        <p:spPr>
          <a:xfrm>
            <a:off x="1115568" y="548640"/>
            <a:ext cx="10168128" cy="1179576"/>
          </a:xfrm>
        </p:spPr>
        <p:txBody>
          <a:bodyPr>
            <a:normAutofit/>
          </a:bodyPr>
          <a:lstStyle/>
          <a:p>
            <a:r>
              <a:rPr lang="fr-CA" sz="4000"/>
              <a:t>Table des matières</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Espace réservé du contenu 2">
            <a:extLst>
              <a:ext uri="{FF2B5EF4-FFF2-40B4-BE49-F238E27FC236}">
                <a16:creationId xmlns:a16="http://schemas.microsoft.com/office/drawing/2014/main" id="{D5E28834-D512-1CC1-5E8D-68CE15CA5482}"/>
              </a:ext>
            </a:extLst>
          </p:cNvPr>
          <p:cNvSpPr>
            <a:spLocks noGrp="1"/>
          </p:cNvSpPr>
          <p:nvPr>
            <p:ph idx="1"/>
          </p:nvPr>
        </p:nvSpPr>
        <p:spPr>
          <a:xfrm>
            <a:off x="498834" y="1728216"/>
            <a:ext cx="10784862" cy="4581144"/>
          </a:xfrm>
        </p:spPr>
        <p:txBody>
          <a:bodyPr numCol="2">
            <a:normAutofit fontScale="92500" lnSpcReduction="20000"/>
          </a:bodyPr>
          <a:lstStyle/>
          <a:p>
            <a:r>
              <a:rPr lang="fr-CA" sz="2400" dirty="0"/>
              <a:t>Présentation</a:t>
            </a:r>
          </a:p>
          <a:p>
            <a:r>
              <a:rPr lang="fr-CA" sz="2400" dirty="0"/>
              <a:t>Historique</a:t>
            </a:r>
          </a:p>
          <a:p>
            <a:r>
              <a:rPr lang="fr-CA" sz="2400" dirty="0"/>
              <a:t>Notre ennemi</a:t>
            </a:r>
          </a:p>
          <a:p>
            <a:r>
              <a:rPr lang="fr-CA" sz="2400" dirty="0"/>
              <a:t>Le botulisme</a:t>
            </a:r>
          </a:p>
          <a:p>
            <a:r>
              <a:rPr lang="fr-CA" sz="2400" dirty="0"/>
              <a:t>Mise en garde</a:t>
            </a:r>
          </a:p>
          <a:p>
            <a:r>
              <a:rPr lang="fr-CA" sz="2400" dirty="0"/>
              <a:t>Ne prenez pas de chance</a:t>
            </a:r>
          </a:p>
          <a:p>
            <a:r>
              <a:rPr lang="fr-CA" sz="2400" dirty="0"/>
              <a:t>Les méthodes très dangereuses</a:t>
            </a:r>
          </a:p>
          <a:p>
            <a:r>
              <a:rPr lang="fr-CA" sz="2400" dirty="0"/>
              <a:t>Les livres de recette ou sites</a:t>
            </a:r>
          </a:p>
          <a:p>
            <a:r>
              <a:rPr lang="fr-CA" sz="2400" dirty="0"/>
              <a:t>PH</a:t>
            </a:r>
          </a:p>
          <a:p>
            <a:r>
              <a:rPr lang="fr-CA" sz="2400" dirty="0"/>
              <a:t>Les bonnes méthodes</a:t>
            </a:r>
          </a:p>
          <a:p>
            <a:r>
              <a:rPr lang="fr-CA" sz="2400" dirty="0"/>
              <a:t>Chaudron </a:t>
            </a:r>
          </a:p>
          <a:p>
            <a:r>
              <a:rPr lang="fr-CA" sz="2400" dirty="0"/>
              <a:t>Autoclave</a:t>
            </a:r>
          </a:p>
          <a:p>
            <a:r>
              <a:rPr lang="fr-CA" sz="2400" dirty="0"/>
              <a:t>On cuisine</a:t>
            </a:r>
          </a:p>
          <a:p>
            <a:r>
              <a:rPr lang="fr-CA" sz="2400" dirty="0"/>
              <a:t>Les outils</a:t>
            </a:r>
          </a:p>
          <a:p>
            <a:r>
              <a:rPr lang="fr-CA" sz="2400" dirty="0"/>
              <a:t>Mise en pot</a:t>
            </a:r>
          </a:p>
          <a:p>
            <a:r>
              <a:rPr lang="fr-CA" sz="2400" dirty="0"/>
              <a:t>Espace de tête</a:t>
            </a:r>
          </a:p>
          <a:p>
            <a:r>
              <a:rPr lang="fr-CA" sz="2400" dirty="0"/>
              <a:t>Stérilisation eau chaude</a:t>
            </a:r>
          </a:p>
          <a:p>
            <a:r>
              <a:rPr lang="fr-CA" sz="2400" dirty="0"/>
              <a:t>Stérilisation à l’autoclave</a:t>
            </a:r>
          </a:p>
          <a:p>
            <a:r>
              <a:rPr lang="fr-CA" sz="2400" dirty="0"/>
              <a:t>Identification</a:t>
            </a:r>
          </a:p>
          <a:p>
            <a:r>
              <a:rPr lang="fr-CA" sz="2400" dirty="0"/>
              <a:t>Entreposage</a:t>
            </a:r>
          </a:p>
          <a:p>
            <a:r>
              <a:rPr lang="fr-CA" sz="2400" dirty="0"/>
              <a:t>Conservation</a:t>
            </a:r>
          </a:p>
          <a:p>
            <a:endParaRPr lang="fr-CA" sz="2400" dirty="0"/>
          </a:p>
          <a:p>
            <a:endParaRPr lang="fr-CA" sz="2400" dirty="0"/>
          </a:p>
          <a:p>
            <a:endParaRPr lang="fr-CA" sz="1700" dirty="0"/>
          </a:p>
        </p:txBody>
      </p:sp>
    </p:spTree>
    <p:extLst>
      <p:ext uri="{BB962C8B-B14F-4D97-AF65-F5344CB8AC3E}">
        <p14:creationId xmlns:p14="http://schemas.microsoft.com/office/powerpoint/2010/main" val="2784154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86F7BF4-01F1-22B6-F7D7-98ABDADC61F0}"/>
              </a:ext>
            </a:extLst>
          </p:cNvPr>
          <p:cNvSpPr>
            <a:spLocks noGrp="1"/>
          </p:cNvSpPr>
          <p:nvPr>
            <p:ph type="title"/>
          </p:nvPr>
        </p:nvSpPr>
        <p:spPr>
          <a:xfrm>
            <a:off x="351495" y="244688"/>
            <a:ext cx="5327370" cy="511216"/>
          </a:xfrm>
        </p:spPr>
        <p:txBody>
          <a:bodyPr anchor="ctr">
            <a:normAutofit fontScale="90000"/>
          </a:bodyPr>
          <a:lstStyle/>
          <a:p>
            <a:r>
              <a:rPr lang="fr-CA" sz="3700" dirty="0"/>
              <a:t>L'histoire des conserves</a:t>
            </a:r>
          </a:p>
        </p:txBody>
      </p:sp>
      <p:sp>
        <p:nvSpPr>
          <p:cNvPr id="3" name="Espace réservé du contenu 2">
            <a:extLst>
              <a:ext uri="{FF2B5EF4-FFF2-40B4-BE49-F238E27FC236}">
                <a16:creationId xmlns:a16="http://schemas.microsoft.com/office/drawing/2014/main" id="{536A3810-D6C1-EB2A-AC0E-A44C2F3FFBBD}"/>
              </a:ext>
            </a:extLst>
          </p:cNvPr>
          <p:cNvSpPr>
            <a:spLocks noGrp="1"/>
          </p:cNvSpPr>
          <p:nvPr>
            <p:ph idx="1"/>
          </p:nvPr>
        </p:nvSpPr>
        <p:spPr>
          <a:xfrm>
            <a:off x="351495" y="1622425"/>
            <a:ext cx="5158351" cy="4990887"/>
          </a:xfrm>
        </p:spPr>
        <p:txBody>
          <a:bodyPr anchor="ctr">
            <a:normAutofit/>
          </a:bodyPr>
          <a:lstStyle/>
          <a:p>
            <a:pPr>
              <a:buFontTx/>
              <a:buChar char="-"/>
            </a:pPr>
            <a:r>
              <a:rPr lang="fr-CA" sz="2000" dirty="0"/>
              <a:t>La première conserve a été inventée vers 1795 en France par le confiseur Nicolas Appert. Il s’aperçoit que l’on peut conserver des légumes en les déposant dans un récipient, fermé hermétiquement, dans de l’eau portée à la température de 100 degrés Celsius.</a:t>
            </a:r>
          </a:p>
          <a:p>
            <a:pPr>
              <a:buFontTx/>
              <a:buChar char="-"/>
            </a:pPr>
            <a:r>
              <a:rPr lang="fr-CA" sz="2000" dirty="0"/>
              <a:t> 1862 Louis Pasteur, améliore l’invention de Nicolas Appert – appelée appertisation – donnant naissance à la pasteurisation, qui correspond au traitement thermique effectué à des températures inférieures ou égales à 100 °</a:t>
            </a:r>
            <a:r>
              <a:rPr lang="fr-CA" sz="2000"/>
              <a:t>C.</a:t>
            </a:r>
          </a:p>
          <a:p>
            <a:pPr>
              <a:buFontTx/>
              <a:buChar char="-"/>
            </a:pPr>
            <a:endParaRPr lang="fr-CA" sz="2000" dirty="0"/>
          </a:p>
          <a:p>
            <a:pPr>
              <a:buFontTx/>
              <a:buChar char="-"/>
            </a:pPr>
            <a:r>
              <a:rPr lang="fr-CA" sz="2000" dirty="0"/>
              <a:t>À droite une femme de 1939 devant ses conserves maison.</a:t>
            </a:r>
          </a:p>
          <a:p>
            <a:pPr marL="0" indent="0">
              <a:buNone/>
            </a:pPr>
            <a:endParaRPr lang="fr-CA" sz="2000" dirty="0"/>
          </a:p>
          <a:p>
            <a:pPr>
              <a:buFontTx/>
              <a:buChar char="-"/>
            </a:pPr>
            <a:endParaRPr lang="fr-CA" sz="2000" dirty="0"/>
          </a:p>
          <a:p>
            <a:pPr>
              <a:buFontTx/>
              <a:buChar char="-"/>
            </a:pPr>
            <a:endParaRPr lang="fr-CA" sz="2000" dirty="0"/>
          </a:p>
        </p:txBody>
      </p:sp>
      <p:pic>
        <p:nvPicPr>
          <p:cNvPr id="8" name="Image 7" descr="Une image contenant habits, Visage humain, personne, chaussures">
            <a:extLst>
              <a:ext uri="{FF2B5EF4-FFF2-40B4-BE49-F238E27FC236}">
                <a16:creationId xmlns:a16="http://schemas.microsoft.com/office/drawing/2014/main" id="{62FBB105-D474-C4E5-1790-6B991C7304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6741" y="0"/>
            <a:ext cx="5265259" cy="6858000"/>
          </a:xfrm>
          <a:prstGeom prst="rect">
            <a:avLst/>
          </a:prstGeom>
        </p:spPr>
      </p:pic>
    </p:spTree>
    <p:extLst>
      <p:ext uri="{BB962C8B-B14F-4D97-AF65-F5344CB8AC3E}">
        <p14:creationId xmlns:p14="http://schemas.microsoft.com/office/powerpoint/2010/main" val="370265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6E23C366-5FA4-CDE2-2DD9-856FD719BD84}"/>
              </a:ext>
            </a:extLst>
          </p:cNvPr>
          <p:cNvSpPr>
            <a:spLocks noGrp="1"/>
          </p:cNvSpPr>
          <p:nvPr>
            <p:ph type="title"/>
          </p:nvPr>
        </p:nvSpPr>
        <p:spPr>
          <a:xfrm>
            <a:off x="1115568" y="548640"/>
            <a:ext cx="10168128" cy="1179576"/>
          </a:xfrm>
        </p:spPr>
        <p:txBody>
          <a:bodyPr>
            <a:normAutofit/>
          </a:bodyPr>
          <a:lstStyle/>
          <a:p>
            <a:r>
              <a:rPr lang="fr-CA" sz="4000" dirty="0"/>
              <a:t>Notre ennemi</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Espace réservé du contenu 2">
            <a:extLst>
              <a:ext uri="{FF2B5EF4-FFF2-40B4-BE49-F238E27FC236}">
                <a16:creationId xmlns:a16="http://schemas.microsoft.com/office/drawing/2014/main" id="{B3575B9E-B21A-1C70-EE62-A890C1EF1ACF}"/>
              </a:ext>
            </a:extLst>
          </p:cNvPr>
          <p:cNvSpPr>
            <a:spLocks noGrp="1"/>
          </p:cNvSpPr>
          <p:nvPr>
            <p:ph idx="1"/>
          </p:nvPr>
        </p:nvSpPr>
        <p:spPr>
          <a:xfrm>
            <a:off x="498834" y="1725335"/>
            <a:ext cx="10716768" cy="4584025"/>
          </a:xfrm>
        </p:spPr>
        <p:txBody>
          <a:bodyPr>
            <a:normAutofit/>
          </a:bodyPr>
          <a:lstStyle/>
          <a:p>
            <a:pPr marL="0" indent="0">
              <a:buNone/>
            </a:pPr>
            <a:r>
              <a:rPr lang="fr-CA" sz="2200" dirty="0"/>
              <a:t>La toxine botulinique, une toxine puissante produite par une bactérie appelée Clostridium botulinum. </a:t>
            </a:r>
          </a:p>
          <a:p>
            <a:pPr marL="0" indent="0">
              <a:buNone/>
            </a:pPr>
            <a:r>
              <a:rPr lang="fr-CA" sz="2200" dirty="0"/>
              <a:t>Elle est partout avec les aliments qui sont en contact avec la terre mais elle n’est pas dangereuse.</a:t>
            </a:r>
          </a:p>
          <a:p>
            <a:pPr marL="0" indent="0">
              <a:buNone/>
            </a:pPr>
            <a:r>
              <a:rPr lang="fr-CA" sz="2200" dirty="0"/>
              <a:t> Pour qu’elle devienne toxique, elle doit être dans un milieu anaérobique (sans oxygène) dans un pot ou dans une huile</a:t>
            </a:r>
          </a:p>
          <a:p>
            <a:pPr marL="0" indent="0">
              <a:buNone/>
            </a:pPr>
            <a:endParaRPr lang="fr-CA" sz="2200" dirty="0"/>
          </a:p>
          <a:p>
            <a:pPr marL="0" indent="0">
              <a:buNone/>
            </a:pPr>
            <a:r>
              <a:rPr lang="fr-CA" sz="2200" dirty="0"/>
              <a:t>Ça ne sent rien. Ça ne goute rien. Ça ne se voit pas.</a:t>
            </a:r>
          </a:p>
          <a:p>
            <a:pPr marL="0" indent="0">
              <a:buNone/>
            </a:pPr>
            <a:endParaRPr lang="fr-CA" sz="2200" dirty="0"/>
          </a:p>
          <a:p>
            <a:pPr marL="0" indent="0">
              <a:buNone/>
            </a:pPr>
            <a:r>
              <a:rPr lang="fr-CA" sz="3200" dirty="0">
                <a:solidFill>
                  <a:srgbClr val="FF0000"/>
                </a:solidFill>
              </a:rPr>
              <a:t>Bonne nouvelle, avec la bonne méthode de stérilisation il n’y a plus aucun risque car la bactérie sera morte</a:t>
            </a:r>
          </a:p>
          <a:p>
            <a:pPr marL="0" indent="0">
              <a:buNone/>
            </a:pPr>
            <a:endParaRPr lang="fr-CA" sz="2200" dirty="0">
              <a:solidFill>
                <a:srgbClr val="FF0000"/>
              </a:solidFill>
            </a:endParaRPr>
          </a:p>
          <a:p>
            <a:pPr marL="0" indent="0">
              <a:buNone/>
            </a:pPr>
            <a:endParaRPr lang="fr-CA" sz="2200" dirty="0">
              <a:solidFill>
                <a:srgbClr val="FF0000"/>
              </a:solidFill>
            </a:endParaRPr>
          </a:p>
        </p:txBody>
      </p:sp>
    </p:spTree>
    <p:extLst>
      <p:ext uri="{BB962C8B-B14F-4D97-AF65-F5344CB8AC3E}">
        <p14:creationId xmlns:p14="http://schemas.microsoft.com/office/powerpoint/2010/main" val="4040354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FA27EF-6BB7-E91F-B150-09E9566EC97F}"/>
              </a:ext>
            </a:extLst>
          </p:cNvPr>
          <p:cNvSpPr>
            <a:spLocks noGrp="1"/>
          </p:cNvSpPr>
          <p:nvPr>
            <p:ph type="title"/>
          </p:nvPr>
        </p:nvSpPr>
        <p:spPr/>
        <p:txBody>
          <a:bodyPr/>
          <a:lstStyle/>
          <a:p>
            <a:r>
              <a:rPr lang="fr-CA" dirty="0">
                <a:solidFill>
                  <a:schemeClr val="bg1"/>
                </a:solidFill>
              </a:rPr>
              <a:t>Mise en garde</a:t>
            </a:r>
          </a:p>
        </p:txBody>
      </p:sp>
      <p:sp>
        <p:nvSpPr>
          <p:cNvPr id="3" name="Espace réservé du contenu 2">
            <a:extLst>
              <a:ext uri="{FF2B5EF4-FFF2-40B4-BE49-F238E27FC236}">
                <a16:creationId xmlns:a16="http://schemas.microsoft.com/office/drawing/2014/main" id="{DF957D6B-19E5-88AA-269B-580F7A740277}"/>
              </a:ext>
            </a:extLst>
          </p:cNvPr>
          <p:cNvSpPr>
            <a:spLocks noGrp="1"/>
          </p:cNvSpPr>
          <p:nvPr>
            <p:ph idx="1"/>
          </p:nvPr>
        </p:nvSpPr>
        <p:spPr>
          <a:xfrm>
            <a:off x="838200" y="1453019"/>
            <a:ext cx="10515600" cy="4723944"/>
          </a:xfrm>
        </p:spPr>
        <p:txBody>
          <a:bodyPr>
            <a:normAutofit lnSpcReduction="10000"/>
          </a:bodyPr>
          <a:lstStyle/>
          <a:p>
            <a:r>
              <a:rPr lang="fr-CA" dirty="0">
                <a:solidFill>
                  <a:schemeClr val="bg1"/>
                </a:solidFill>
              </a:rPr>
              <a:t>Ma mère a toujours fait ses conserves comme ça pis il n’est jamais rien arrivé…</a:t>
            </a:r>
          </a:p>
          <a:p>
            <a:r>
              <a:rPr lang="fr-CA" dirty="0">
                <a:solidFill>
                  <a:schemeClr val="bg1"/>
                </a:solidFill>
              </a:rPr>
              <a:t>Ça n’existait pas dans le temps des autoclaves… FAUX l’autoclave existe depuis1810</a:t>
            </a:r>
          </a:p>
          <a:p>
            <a:r>
              <a:rPr lang="fr-CA" dirty="0">
                <a:solidFill>
                  <a:schemeClr val="bg1"/>
                </a:solidFill>
              </a:rPr>
              <a:t>Ma grand-mère a toujours tourné ses pots à l’envers, personne n’a jamais été malade…</a:t>
            </a:r>
          </a:p>
          <a:p>
            <a:pPr marL="0" indent="0">
              <a:buNone/>
            </a:pPr>
            <a:endParaRPr lang="fr-CA" dirty="0">
              <a:solidFill>
                <a:schemeClr val="bg1"/>
              </a:solidFill>
            </a:endParaRPr>
          </a:p>
          <a:p>
            <a:pPr marL="0" indent="0">
              <a:buNone/>
            </a:pPr>
            <a:r>
              <a:rPr lang="fr-CA" dirty="0">
                <a:solidFill>
                  <a:schemeClr val="bg1"/>
                </a:solidFill>
              </a:rPr>
              <a:t>Dans le temps ils faisaient des semi-conserves, une conserve qui a eu un traitement à la chaleur mais que la chaleur n’ai pas atteint le degré nécessaire pour être éliminé. Elles conservaient leur conserve au froid, cave, caveau ou chambre-froide. Une semi-conserve se garde 6 mois au frigo.</a:t>
            </a:r>
          </a:p>
          <a:p>
            <a:pPr marL="0" indent="0">
              <a:buNone/>
            </a:pPr>
            <a:endParaRPr lang="fr-CA" dirty="0">
              <a:solidFill>
                <a:schemeClr val="bg1"/>
              </a:solidFill>
            </a:endParaRPr>
          </a:p>
          <a:p>
            <a:pPr marL="0" indent="0">
              <a:buNone/>
            </a:pPr>
            <a:endParaRPr lang="fr-CA" dirty="0">
              <a:solidFill>
                <a:schemeClr val="bg1"/>
              </a:solidFill>
            </a:endParaRPr>
          </a:p>
        </p:txBody>
      </p:sp>
    </p:spTree>
    <p:extLst>
      <p:ext uri="{BB962C8B-B14F-4D97-AF65-F5344CB8AC3E}">
        <p14:creationId xmlns:p14="http://schemas.microsoft.com/office/powerpoint/2010/main" val="3718153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FD1A96-1C43-92BE-A927-65DF9D94F6D5}"/>
              </a:ext>
            </a:extLst>
          </p:cNvPr>
          <p:cNvSpPr>
            <a:spLocks noGrp="1"/>
          </p:cNvSpPr>
          <p:nvPr>
            <p:ph type="title"/>
          </p:nvPr>
        </p:nvSpPr>
        <p:spPr/>
        <p:txBody>
          <a:bodyPr/>
          <a:lstStyle/>
          <a:p>
            <a:r>
              <a:rPr lang="fr-CA"/>
              <a:t>Ne prenez pas de chance</a:t>
            </a:r>
            <a:endParaRPr lang="fr-CA" dirty="0"/>
          </a:p>
        </p:txBody>
      </p:sp>
      <p:sp>
        <p:nvSpPr>
          <p:cNvPr id="3" name="Espace réservé du contenu 2">
            <a:extLst>
              <a:ext uri="{FF2B5EF4-FFF2-40B4-BE49-F238E27FC236}">
                <a16:creationId xmlns:a16="http://schemas.microsoft.com/office/drawing/2014/main" id="{91D0ADC5-36DC-6864-A62A-21B3B5BE6F76}"/>
              </a:ext>
            </a:extLst>
          </p:cNvPr>
          <p:cNvSpPr>
            <a:spLocks noGrp="1"/>
          </p:cNvSpPr>
          <p:nvPr>
            <p:ph idx="1"/>
          </p:nvPr>
        </p:nvSpPr>
        <p:spPr/>
        <p:txBody>
          <a:bodyPr/>
          <a:lstStyle/>
          <a:p>
            <a:r>
              <a:rPr lang="fr-CA" dirty="0"/>
              <a:t>Diminuer les chances de botulisme</a:t>
            </a:r>
          </a:p>
          <a:p>
            <a:endParaRPr lang="fr-CA" dirty="0"/>
          </a:p>
          <a:p>
            <a:r>
              <a:rPr lang="fr-CA" dirty="0"/>
              <a:t>Si quelqu’un vous offre des conserves et que vous ne savez pas comment elles ont été faites ou que vous savez qu’elles ne sont pas sécuritaires.</a:t>
            </a:r>
          </a:p>
          <a:p>
            <a:endParaRPr lang="fr-CA" dirty="0"/>
          </a:p>
          <a:p>
            <a:r>
              <a:rPr lang="fr-CA" dirty="0"/>
              <a:t>Faites bouillir le contenu un bon 10 min à gros bouillon.</a:t>
            </a:r>
          </a:p>
          <a:p>
            <a:endParaRPr lang="fr-CA" dirty="0"/>
          </a:p>
          <a:p>
            <a:r>
              <a:rPr lang="fr-CA" dirty="0"/>
              <a:t>Ne prenez pas de chance avec votre santé est précieuse </a:t>
            </a:r>
          </a:p>
        </p:txBody>
      </p:sp>
    </p:spTree>
    <p:extLst>
      <p:ext uri="{BB962C8B-B14F-4D97-AF65-F5344CB8AC3E}">
        <p14:creationId xmlns:p14="http://schemas.microsoft.com/office/powerpoint/2010/main" val="2872484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B91DEF1D-59FD-FBEF-D8ED-F9C64710DF81}"/>
              </a:ext>
            </a:extLst>
          </p:cNvPr>
          <p:cNvSpPr>
            <a:spLocks noGrp="1"/>
          </p:cNvSpPr>
          <p:nvPr>
            <p:ph type="title"/>
          </p:nvPr>
        </p:nvSpPr>
        <p:spPr>
          <a:xfrm>
            <a:off x="572493" y="238539"/>
            <a:ext cx="11018520" cy="1434415"/>
          </a:xfrm>
        </p:spPr>
        <p:txBody>
          <a:bodyPr anchor="b">
            <a:normAutofit/>
          </a:bodyPr>
          <a:lstStyle/>
          <a:p>
            <a:r>
              <a:rPr lang="fr-CA" sz="5400"/>
              <a:t>Les méthodes Dangereuses</a:t>
            </a:r>
          </a:p>
        </p:txBody>
      </p:sp>
      <p:sp>
        <p:nvSpPr>
          <p:cNvPr id="3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38DF98DC-2FA4-8A3A-CED4-73DBD66B9A7D}"/>
              </a:ext>
            </a:extLst>
          </p:cNvPr>
          <p:cNvSpPr>
            <a:spLocks noGrp="1"/>
          </p:cNvSpPr>
          <p:nvPr>
            <p:ph idx="1"/>
          </p:nvPr>
        </p:nvSpPr>
        <p:spPr>
          <a:xfrm>
            <a:off x="572493" y="2071316"/>
            <a:ext cx="6713552" cy="4119172"/>
          </a:xfrm>
        </p:spPr>
        <p:txBody>
          <a:bodyPr anchor="t">
            <a:normAutofit/>
          </a:bodyPr>
          <a:lstStyle/>
          <a:p>
            <a:pPr marL="0" indent="0">
              <a:buNone/>
            </a:pPr>
            <a:r>
              <a:rPr lang="fr-CA" sz="2200" dirty="0"/>
              <a:t>- Lave-Vaisselle</a:t>
            </a:r>
          </a:p>
          <a:p>
            <a:pPr marL="0" indent="0">
              <a:buNone/>
            </a:pPr>
            <a:r>
              <a:rPr lang="fr-CA" sz="2200" dirty="0"/>
              <a:t>- Micro-onde</a:t>
            </a:r>
          </a:p>
          <a:p>
            <a:pPr marL="0" indent="0">
              <a:buNone/>
            </a:pPr>
            <a:r>
              <a:rPr lang="fr-CA" sz="2200" dirty="0"/>
              <a:t>- Four</a:t>
            </a:r>
          </a:p>
          <a:p>
            <a:pPr marL="0" indent="0">
              <a:buNone/>
            </a:pPr>
            <a:r>
              <a:rPr lang="fr-CA" sz="2200" dirty="0"/>
              <a:t>- Autocuiseur</a:t>
            </a:r>
          </a:p>
          <a:p>
            <a:pPr marL="0" indent="0">
              <a:buNone/>
            </a:pPr>
            <a:r>
              <a:rPr lang="fr-CA" sz="2200" dirty="0"/>
              <a:t>- Juste mettre le contenu dans les pots et mettre le couvercle tout  de suite sans faire de stérilisation par la suite</a:t>
            </a:r>
          </a:p>
          <a:p>
            <a:pPr marL="0" indent="0">
              <a:buNone/>
            </a:pPr>
            <a:r>
              <a:rPr lang="fr-CA" sz="2200" dirty="0"/>
              <a:t>- Ne pas avoir suivi le temps approprié pour ce genre de recette</a:t>
            </a:r>
          </a:p>
          <a:p>
            <a:pPr marL="0" indent="0">
              <a:buNone/>
            </a:pPr>
            <a:r>
              <a:rPr lang="fr-CA" sz="2200" dirty="0"/>
              <a:t>- Ne pas avoir suivi des recettes testées</a:t>
            </a:r>
          </a:p>
          <a:p>
            <a:pPr marL="0" indent="0">
              <a:buNone/>
            </a:pPr>
            <a:endParaRPr lang="fr-CA" sz="2200" dirty="0"/>
          </a:p>
        </p:txBody>
      </p:sp>
      <p:pic>
        <p:nvPicPr>
          <p:cNvPr id="7" name="Image 6" descr="Une image contenant appareil de cuisine, électroménager, intérieur, four&#10;&#10;Description générée automatiquement">
            <a:extLst>
              <a:ext uri="{FF2B5EF4-FFF2-40B4-BE49-F238E27FC236}">
                <a16:creationId xmlns:a16="http://schemas.microsoft.com/office/drawing/2014/main" id="{39568370-0546-A77C-4CC2-D2AEDC43B868}"/>
              </a:ext>
            </a:extLst>
          </p:cNvPr>
          <p:cNvPicPr>
            <a:picLocks noChangeAspect="1"/>
          </p:cNvPicPr>
          <p:nvPr/>
        </p:nvPicPr>
        <p:blipFill>
          <a:blip r:embed="rId2">
            <a:extLst>
              <a:ext uri="{28A0092B-C50C-407E-A947-70E740481C1C}">
                <a14:useLocalDpi xmlns:a14="http://schemas.microsoft.com/office/drawing/2010/main" val="0"/>
              </a:ext>
            </a:extLst>
          </a:blip>
          <a:srcRect l="18992" r="8946"/>
          <a:stretch/>
        </p:blipFill>
        <p:spPr>
          <a:xfrm>
            <a:off x="7675658" y="2093976"/>
            <a:ext cx="3941064" cy="4096512"/>
          </a:xfrm>
          <a:prstGeom prst="rect">
            <a:avLst/>
          </a:prstGeom>
        </p:spPr>
      </p:pic>
    </p:spTree>
    <p:extLst>
      <p:ext uri="{BB962C8B-B14F-4D97-AF65-F5344CB8AC3E}">
        <p14:creationId xmlns:p14="http://schemas.microsoft.com/office/powerpoint/2010/main" val="558726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3BBF4A0-6B6E-0B2B-F8F4-BF4D4C2EEDB9}"/>
              </a:ext>
            </a:extLst>
          </p:cNvPr>
          <p:cNvSpPr>
            <a:spLocks noGrp="1"/>
          </p:cNvSpPr>
          <p:nvPr>
            <p:ph type="title"/>
          </p:nvPr>
        </p:nvSpPr>
        <p:spPr>
          <a:xfrm>
            <a:off x="572493" y="238539"/>
            <a:ext cx="11018520" cy="1434415"/>
          </a:xfrm>
        </p:spPr>
        <p:txBody>
          <a:bodyPr anchor="b">
            <a:normAutofit/>
          </a:bodyPr>
          <a:lstStyle/>
          <a:p>
            <a:r>
              <a:rPr lang="fr-CA" sz="5000"/>
              <a:t>Livres de recettes et sites web sécuritaires</a:t>
            </a:r>
          </a:p>
        </p:txBody>
      </p:sp>
      <p:sp>
        <p:nvSpPr>
          <p:cNvPr id="2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A25E66DD-BFF7-F521-AACC-8CBC4E150CC1}"/>
              </a:ext>
            </a:extLst>
          </p:cNvPr>
          <p:cNvSpPr>
            <a:spLocks noGrp="1"/>
          </p:cNvSpPr>
          <p:nvPr>
            <p:ph idx="1"/>
          </p:nvPr>
        </p:nvSpPr>
        <p:spPr>
          <a:xfrm>
            <a:off x="572493" y="2071316"/>
            <a:ext cx="6713552" cy="4119172"/>
          </a:xfrm>
        </p:spPr>
        <p:txBody>
          <a:bodyPr anchor="t">
            <a:normAutofit fontScale="92500" lnSpcReduction="20000"/>
          </a:bodyPr>
          <a:lstStyle/>
          <a:p>
            <a:pPr marL="0" indent="0">
              <a:buNone/>
            </a:pPr>
            <a:r>
              <a:rPr lang="fr-CA" dirty="0"/>
              <a:t>Vérifier toujours de où provient la recette.</a:t>
            </a:r>
          </a:p>
          <a:p>
            <a:pPr marL="0" indent="0">
              <a:buNone/>
            </a:pPr>
            <a:r>
              <a:rPr lang="fr-CA" dirty="0"/>
              <a:t>Elle doit contenir minimum ces 4 informations</a:t>
            </a:r>
          </a:p>
          <a:p>
            <a:pPr marL="0" indent="0">
              <a:buNone/>
            </a:pPr>
            <a:r>
              <a:rPr lang="fr-CA" dirty="0"/>
              <a:t>- Méthode de stérilisation</a:t>
            </a:r>
          </a:p>
          <a:p>
            <a:pPr marL="0" indent="0">
              <a:buNone/>
            </a:pPr>
            <a:r>
              <a:rPr lang="fr-CA" dirty="0"/>
              <a:t>- Le temps de stérilisation</a:t>
            </a:r>
          </a:p>
          <a:p>
            <a:pPr marL="0" indent="0">
              <a:buNone/>
            </a:pPr>
            <a:r>
              <a:rPr lang="fr-CA" dirty="0"/>
              <a:t>- Le rendement</a:t>
            </a:r>
          </a:p>
          <a:p>
            <a:pPr marL="0" indent="0">
              <a:buNone/>
            </a:pPr>
            <a:r>
              <a:rPr lang="fr-CA" dirty="0"/>
              <a:t>- L’espace de tête</a:t>
            </a:r>
          </a:p>
          <a:p>
            <a:pPr marL="0" indent="0">
              <a:buNone/>
            </a:pPr>
            <a:endParaRPr lang="fr-CA" dirty="0"/>
          </a:p>
          <a:p>
            <a:pPr marL="0" indent="0">
              <a:buNone/>
            </a:pPr>
            <a:r>
              <a:rPr lang="fr-CA" dirty="0"/>
              <a:t>Ce n’est pas parce que c’est dans un livre que les recettes sont sécuritaires !</a:t>
            </a:r>
          </a:p>
        </p:txBody>
      </p:sp>
      <p:pic>
        <p:nvPicPr>
          <p:cNvPr id="5" name="Image 4" descr="Une image contenant Aliments en conserve, Conteneurs de stockage alimentaire, Mise en conserve, Pot Mason&#10;&#10;Description générée automatiquement">
            <a:extLst>
              <a:ext uri="{FF2B5EF4-FFF2-40B4-BE49-F238E27FC236}">
                <a16:creationId xmlns:a16="http://schemas.microsoft.com/office/drawing/2014/main" id="{68AE5BBE-436B-9EEE-2E10-23F4D7D67047}"/>
              </a:ext>
            </a:extLst>
          </p:cNvPr>
          <p:cNvPicPr>
            <a:picLocks noChangeAspect="1"/>
          </p:cNvPicPr>
          <p:nvPr/>
        </p:nvPicPr>
        <p:blipFill>
          <a:blip r:embed="rId2">
            <a:extLst>
              <a:ext uri="{28A0092B-C50C-407E-A947-70E740481C1C}">
                <a14:useLocalDpi xmlns:a14="http://schemas.microsoft.com/office/drawing/2010/main" val="0"/>
              </a:ext>
            </a:extLst>
          </a:blip>
          <a:srcRect l="27833" r="22523" b="-1"/>
          <a:stretch/>
        </p:blipFill>
        <p:spPr>
          <a:xfrm>
            <a:off x="7675658" y="2093976"/>
            <a:ext cx="3941064" cy="4096512"/>
          </a:xfrm>
          <a:prstGeom prst="rect">
            <a:avLst/>
          </a:prstGeom>
        </p:spPr>
      </p:pic>
    </p:spTree>
    <p:extLst>
      <p:ext uri="{BB962C8B-B14F-4D97-AF65-F5344CB8AC3E}">
        <p14:creationId xmlns:p14="http://schemas.microsoft.com/office/powerpoint/2010/main" val="913741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872546-E3B2-9083-DED3-975BDBAA0343}"/>
              </a:ext>
            </a:extLst>
          </p:cNvPr>
          <p:cNvSpPr>
            <a:spLocks noGrp="1"/>
          </p:cNvSpPr>
          <p:nvPr>
            <p:ph type="title"/>
          </p:nvPr>
        </p:nvSpPr>
        <p:spPr>
          <a:xfrm>
            <a:off x="838200" y="23841"/>
            <a:ext cx="10515600" cy="1325563"/>
          </a:xfrm>
        </p:spPr>
        <p:txBody>
          <a:bodyPr>
            <a:normAutofit/>
          </a:bodyPr>
          <a:lstStyle/>
          <a:p>
            <a:r>
              <a:rPr lang="fr-CA" sz="5400" dirty="0"/>
              <a:t>Les bonnes méthodes</a:t>
            </a:r>
          </a:p>
        </p:txBody>
      </p:sp>
      <p:sp>
        <p:nvSpPr>
          <p:cNvPr id="3" name="Espace réservé du contenu 2">
            <a:extLst>
              <a:ext uri="{FF2B5EF4-FFF2-40B4-BE49-F238E27FC236}">
                <a16:creationId xmlns:a16="http://schemas.microsoft.com/office/drawing/2014/main" id="{6883FF5B-7B27-5F4C-5455-91C6D486963E}"/>
              </a:ext>
            </a:extLst>
          </p:cNvPr>
          <p:cNvSpPr>
            <a:spLocks noGrp="1"/>
          </p:cNvSpPr>
          <p:nvPr>
            <p:ph idx="1"/>
          </p:nvPr>
        </p:nvSpPr>
        <p:spPr>
          <a:xfrm>
            <a:off x="838200" y="1469365"/>
            <a:ext cx="10515600" cy="2686999"/>
          </a:xfrm>
        </p:spPr>
        <p:txBody>
          <a:bodyPr>
            <a:normAutofit/>
          </a:bodyPr>
          <a:lstStyle/>
          <a:p>
            <a:r>
              <a:rPr lang="fr-CA" sz="4000" dirty="0"/>
              <a:t>Faire un traitement à l’eau bouillante pour les aliments acide</a:t>
            </a:r>
          </a:p>
          <a:p>
            <a:endParaRPr lang="fr-CA" sz="800" dirty="0"/>
          </a:p>
          <a:p>
            <a:r>
              <a:rPr lang="fr-CA" sz="4000" dirty="0"/>
              <a:t>Faire un traitement à l’autoclave pour les aliments avec un Ph alcalin (non acide)</a:t>
            </a:r>
          </a:p>
        </p:txBody>
      </p:sp>
      <p:pic>
        <p:nvPicPr>
          <p:cNvPr id="5" name="Image 4">
            <a:extLst>
              <a:ext uri="{FF2B5EF4-FFF2-40B4-BE49-F238E27FC236}">
                <a16:creationId xmlns:a16="http://schemas.microsoft.com/office/drawing/2014/main" id="{08566034-F29A-D499-6F77-8A048989AD20}"/>
              </a:ext>
            </a:extLst>
          </p:cNvPr>
          <p:cNvPicPr>
            <a:picLocks noChangeAspect="1"/>
          </p:cNvPicPr>
          <p:nvPr/>
        </p:nvPicPr>
        <p:blipFill>
          <a:blip r:embed="rId2"/>
          <a:stretch>
            <a:fillRect/>
          </a:stretch>
        </p:blipFill>
        <p:spPr>
          <a:xfrm>
            <a:off x="1876778" y="4276325"/>
            <a:ext cx="7384901" cy="2095905"/>
          </a:xfrm>
          <a:prstGeom prst="rect">
            <a:avLst/>
          </a:prstGeom>
        </p:spPr>
      </p:pic>
    </p:spTree>
    <p:extLst>
      <p:ext uri="{BB962C8B-B14F-4D97-AF65-F5344CB8AC3E}">
        <p14:creationId xmlns:p14="http://schemas.microsoft.com/office/powerpoint/2010/main" val="2950094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1DD68E-168A-C6BA-1624-55083962DDC8}"/>
              </a:ext>
            </a:extLst>
          </p:cNvPr>
          <p:cNvSpPr>
            <a:spLocks noGrp="1"/>
          </p:cNvSpPr>
          <p:nvPr>
            <p:ph type="title"/>
          </p:nvPr>
        </p:nvSpPr>
        <p:spPr/>
        <p:txBody>
          <a:bodyPr/>
          <a:lstStyle/>
          <a:p>
            <a:endParaRPr lang="fr-CA" dirty="0"/>
          </a:p>
        </p:txBody>
      </p:sp>
      <p:pic>
        <p:nvPicPr>
          <p:cNvPr id="5" name="Espace réservé du contenu 4">
            <a:extLst>
              <a:ext uri="{FF2B5EF4-FFF2-40B4-BE49-F238E27FC236}">
                <a16:creationId xmlns:a16="http://schemas.microsoft.com/office/drawing/2014/main" id="{82E38FFD-9006-A658-612C-2877D163F195}"/>
              </a:ext>
            </a:extLst>
          </p:cNvPr>
          <p:cNvPicPr>
            <a:picLocks noGrp="1" noChangeAspect="1"/>
          </p:cNvPicPr>
          <p:nvPr>
            <p:ph idx="1"/>
          </p:nvPr>
        </p:nvPicPr>
        <p:blipFill>
          <a:blip r:embed="rId2"/>
          <a:stretch>
            <a:fillRect/>
          </a:stretch>
        </p:blipFill>
        <p:spPr>
          <a:xfrm>
            <a:off x="2707575" y="0"/>
            <a:ext cx="6804560" cy="6832497"/>
          </a:xfrm>
        </p:spPr>
      </p:pic>
    </p:spTree>
    <p:extLst>
      <p:ext uri="{BB962C8B-B14F-4D97-AF65-F5344CB8AC3E}">
        <p14:creationId xmlns:p14="http://schemas.microsoft.com/office/powerpoint/2010/main" val="33819290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3AE4211-4F29-36D7-64D6-F02B02091FB7}"/>
              </a:ext>
            </a:extLst>
          </p:cNvPr>
          <p:cNvSpPr>
            <a:spLocks noGrp="1"/>
          </p:cNvSpPr>
          <p:nvPr>
            <p:ph type="title"/>
          </p:nvPr>
        </p:nvSpPr>
        <p:spPr>
          <a:xfrm>
            <a:off x="572493" y="238539"/>
            <a:ext cx="11018520" cy="1434415"/>
          </a:xfrm>
        </p:spPr>
        <p:txBody>
          <a:bodyPr anchor="b">
            <a:normAutofit/>
          </a:bodyPr>
          <a:lstStyle/>
          <a:p>
            <a:r>
              <a:rPr lang="fr-CA" sz="5400"/>
              <a:t>Chaudron ou marmite</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B670F128-1021-2949-8873-1B01FCACCB1E}"/>
              </a:ext>
            </a:extLst>
          </p:cNvPr>
          <p:cNvSpPr>
            <a:spLocks noGrp="1"/>
          </p:cNvSpPr>
          <p:nvPr>
            <p:ph idx="1"/>
          </p:nvPr>
        </p:nvSpPr>
        <p:spPr>
          <a:xfrm>
            <a:off x="572493" y="2071316"/>
            <a:ext cx="6713552" cy="4119172"/>
          </a:xfrm>
        </p:spPr>
        <p:txBody>
          <a:bodyPr anchor="t">
            <a:normAutofit/>
          </a:bodyPr>
          <a:lstStyle/>
          <a:p>
            <a:pPr marL="0" indent="0">
              <a:buNone/>
            </a:pPr>
            <a:r>
              <a:rPr lang="fr-CA" sz="2200" dirty="0"/>
              <a:t>Vous pouvez prendre n’importe quel chaudron pourvu</a:t>
            </a:r>
          </a:p>
          <a:p>
            <a:pPr marL="0" indent="0">
              <a:buNone/>
            </a:pPr>
            <a:r>
              <a:rPr lang="fr-CA" sz="2200" dirty="0"/>
              <a:t>qu’il soit plus haut de 3-4 pouces la hauteur de vos pots.</a:t>
            </a:r>
          </a:p>
          <a:p>
            <a:pPr marL="0" indent="0">
              <a:buNone/>
            </a:pPr>
            <a:r>
              <a:rPr lang="fr-CA" sz="2200" dirty="0"/>
              <a:t>Les pots doivent être recouvert d’eau au minimum 1-2 pouce par-dessus.</a:t>
            </a:r>
          </a:p>
          <a:p>
            <a:pPr marL="0" indent="0">
              <a:buNone/>
            </a:pPr>
            <a:r>
              <a:rPr lang="fr-CA" sz="2200" dirty="0"/>
              <a:t>Dans le fond de votre chaudron vous devez y mettre une grille ou une fleur faite d’anneau. Pour éviter que les pots reçoivent une chaleur excessive à la base.</a:t>
            </a:r>
          </a:p>
          <a:p>
            <a:pPr marL="0" indent="0">
              <a:buNone/>
            </a:pPr>
            <a:r>
              <a:rPr lang="fr-CA" sz="2200" dirty="0"/>
              <a:t>Faut remplir le chaudron à la moitié et faire chauffer l’eau pour éviter les chocs thermiques avec les pots chauds quand on va les déposer dans le chaudron.</a:t>
            </a:r>
          </a:p>
        </p:txBody>
      </p:sp>
      <p:pic>
        <p:nvPicPr>
          <p:cNvPr id="4" name="Image 3" descr="Une image contenant cercle, coup-de-poing américain, intérieur&#10;&#10;Description générée automatiquement">
            <a:extLst>
              <a:ext uri="{FF2B5EF4-FFF2-40B4-BE49-F238E27FC236}">
                <a16:creationId xmlns:a16="http://schemas.microsoft.com/office/drawing/2014/main" id="{C69F37EF-6ED7-D16D-8772-66053747D947}"/>
              </a:ext>
            </a:extLst>
          </p:cNvPr>
          <p:cNvPicPr>
            <a:picLocks noChangeAspect="1"/>
          </p:cNvPicPr>
          <p:nvPr/>
        </p:nvPicPr>
        <p:blipFill>
          <a:blip r:embed="rId2"/>
          <a:srcRect l="2860" r="10490" b="-1"/>
          <a:stretch/>
        </p:blipFill>
        <p:spPr>
          <a:xfrm>
            <a:off x="7801485" y="2093976"/>
            <a:ext cx="3789527" cy="3759609"/>
          </a:xfrm>
          <a:prstGeom prst="rect">
            <a:avLst/>
          </a:prstGeom>
        </p:spPr>
      </p:pic>
    </p:spTree>
    <p:extLst>
      <p:ext uri="{BB962C8B-B14F-4D97-AF65-F5344CB8AC3E}">
        <p14:creationId xmlns:p14="http://schemas.microsoft.com/office/powerpoint/2010/main" val="3805407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9716D72B-0D25-43A5-8554-C535E5118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FE4FDBF0-B419-6582-0634-53AF3751CAFF}"/>
              </a:ext>
            </a:extLst>
          </p:cNvPr>
          <p:cNvSpPr>
            <a:spLocks noGrp="1"/>
          </p:cNvSpPr>
          <p:nvPr>
            <p:ph type="title"/>
          </p:nvPr>
        </p:nvSpPr>
        <p:spPr>
          <a:xfrm>
            <a:off x="7543801" y="432877"/>
            <a:ext cx="3988536" cy="1642533"/>
          </a:xfrm>
        </p:spPr>
        <p:txBody>
          <a:bodyPr anchor="b">
            <a:normAutofit/>
          </a:bodyPr>
          <a:lstStyle/>
          <a:p>
            <a:r>
              <a:rPr lang="fr-CA" sz="5400"/>
              <a:t>Autoclave</a:t>
            </a:r>
          </a:p>
        </p:txBody>
      </p:sp>
      <p:pic>
        <p:nvPicPr>
          <p:cNvPr id="7" name="Image 6" descr="Une image contenant ustensiles de cuisine, couvercle, pot, Ustensiles de cuisine et de cuisson au four&#10;&#10;Description générée automatiquement">
            <a:extLst>
              <a:ext uri="{FF2B5EF4-FFF2-40B4-BE49-F238E27FC236}">
                <a16:creationId xmlns:a16="http://schemas.microsoft.com/office/drawing/2014/main" id="{0D3D53A2-A469-E81E-2DA1-F4FFA6149D72}"/>
              </a:ext>
            </a:extLst>
          </p:cNvPr>
          <p:cNvPicPr>
            <a:picLocks noChangeAspect="1"/>
          </p:cNvPicPr>
          <p:nvPr/>
        </p:nvPicPr>
        <p:blipFill>
          <a:blip r:embed="rId2">
            <a:extLst>
              <a:ext uri="{28A0092B-C50C-407E-A947-70E740481C1C}">
                <a14:useLocalDpi xmlns:a14="http://schemas.microsoft.com/office/drawing/2010/main" val="0"/>
              </a:ext>
            </a:extLst>
          </a:blip>
          <a:srcRect l="1088" r="4321" b="2"/>
          <a:stretch/>
        </p:blipFill>
        <p:spPr>
          <a:xfrm>
            <a:off x="-7" y="10"/>
            <a:ext cx="3919476" cy="4143497"/>
          </a:xfrm>
          <a:custGeom>
            <a:avLst/>
            <a:gdLst/>
            <a:ahLst/>
            <a:cxnLst/>
            <a:rect l="l" t="t" r="r" b="b"/>
            <a:pathLst>
              <a:path w="3919476" h="4143507">
                <a:moveTo>
                  <a:pt x="0" y="0"/>
                </a:moveTo>
                <a:lnTo>
                  <a:pt x="3903116" y="0"/>
                </a:lnTo>
                <a:lnTo>
                  <a:pt x="3899307" y="150213"/>
                </a:lnTo>
                <a:cubicBezTo>
                  <a:pt x="3899870" y="322276"/>
                  <a:pt x="3912280" y="494071"/>
                  <a:pt x="3910163" y="665222"/>
                </a:cubicBezTo>
                <a:cubicBezTo>
                  <a:pt x="3909034" y="760465"/>
                  <a:pt x="3887866" y="855454"/>
                  <a:pt x="3891817" y="950951"/>
                </a:cubicBezTo>
                <a:cubicBezTo>
                  <a:pt x="3903389" y="1240363"/>
                  <a:pt x="3899579" y="1529902"/>
                  <a:pt x="3914679" y="1819187"/>
                </a:cubicBezTo>
                <a:cubicBezTo>
                  <a:pt x="3924446" y="1960184"/>
                  <a:pt x="3919293" y="2101691"/>
                  <a:pt x="3899297" y="2241812"/>
                </a:cubicBezTo>
                <a:cubicBezTo>
                  <a:pt x="3882644" y="2346833"/>
                  <a:pt x="3892946" y="2452744"/>
                  <a:pt x="3900002" y="2558273"/>
                </a:cubicBezTo>
                <a:cubicBezTo>
                  <a:pt x="3908611" y="2686026"/>
                  <a:pt x="3913268" y="2813652"/>
                  <a:pt x="3899155" y="2941659"/>
                </a:cubicBezTo>
                <a:cubicBezTo>
                  <a:pt x="3888995" y="3032710"/>
                  <a:pt x="3898449" y="3124270"/>
                  <a:pt x="3904095" y="3215577"/>
                </a:cubicBezTo>
                <a:cubicBezTo>
                  <a:pt x="3911433" y="3310871"/>
                  <a:pt x="3911433" y="3406520"/>
                  <a:pt x="3904095" y="3501814"/>
                </a:cubicBezTo>
                <a:cubicBezTo>
                  <a:pt x="3896728" y="3588930"/>
                  <a:pt x="3898478" y="3676464"/>
                  <a:pt x="3909317" y="3763288"/>
                </a:cubicBezTo>
                <a:cubicBezTo>
                  <a:pt x="3921171" y="3864881"/>
                  <a:pt x="3911998" y="3966473"/>
                  <a:pt x="3903389" y="4068066"/>
                </a:cubicBezTo>
                <a:lnTo>
                  <a:pt x="3899890" y="4129496"/>
                </a:lnTo>
                <a:lnTo>
                  <a:pt x="3856837" y="4131079"/>
                </a:lnTo>
                <a:cubicBezTo>
                  <a:pt x="3690565" y="4131562"/>
                  <a:pt x="3524292" y="4118803"/>
                  <a:pt x="3358020" y="4125635"/>
                </a:cubicBezTo>
                <a:cubicBezTo>
                  <a:pt x="3138339" y="4134610"/>
                  <a:pt x="2918661" y="4144924"/>
                  <a:pt x="2699106" y="4130457"/>
                </a:cubicBezTo>
                <a:cubicBezTo>
                  <a:pt x="2548620" y="4120546"/>
                  <a:pt x="2397378" y="4107552"/>
                  <a:pt x="2246135" y="4111571"/>
                </a:cubicBezTo>
                <a:cubicBezTo>
                  <a:pt x="2090859" y="4115857"/>
                  <a:pt x="1936213" y="4129921"/>
                  <a:pt x="1781316" y="4140235"/>
                </a:cubicBezTo>
                <a:cubicBezTo>
                  <a:pt x="1667682" y="4147695"/>
                  <a:pt x="1553608" y="4142392"/>
                  <a:pt x="1441020" y="4124430"/>
                </a:cubicBezTo>
                <a:cubicBezTo>
                  <a:pt x="1360735" y="4111704"/>
                  <a:pt x="1279946" y="4117196"/>
                  <a:pt x="1199535" y="4121751"/>
                </a:cubicBezTo>
                <a:cubicBezTo>
                  <a:pt x="1054343" y="4130324"/>
                  <a:pt x="909653" y="4143718"/>
                  <a:pt x="764462" y="4130324"/>
                </a:cubicBezTo>
                <a:cubicBezTo>
                  <a:pt x="634770" y="4118267"/>
                  <a:pt x="503820" y="4108490"/>
                  <a:pt x="375137" y="4118267"/>
                </a:cubicBezTo>
                <a:cubicBezTo>
                  <a:pt x="278626" y="4125601"/>
                  <a:pt x="182043" y="4132935"/>
                  <a:pt x="85336" y="4130493"/>
                </a:cubicBezTo>
                <a:lnTo>
                  <a:pt x="0" y="4125145"/>
                </a:lnTo>
                <a:close/>
              </a:path>
            </a:pathLst>
          </a:custGeom>
        </p:spPr>
      </p:pic>
      <p:pic>
        <p:nvPicPr>
          <p:cNvPr id="11" name="Image 10" descr="Une image contenant ustensiles de cuisine, pot, Ustensiles de cuisine et de cuisson au four, couvercle&#10;&#10;Description générée automatiquement">
            <a:extLst>
              <a:ext uri="{FF2B5EF4-FFF2-40B4-BE49-F238E27FC236}">
                <a16:creationId xmlns:a16="http://schemas.microsoft.com/office/drawing/2014/main" id="{F6FC4DFF-430C-0B7D-DADA-32D781BB5BD4}"/>
              </a:ext>
            </a:extLst>
          </p:cNvPr>
          <p:cNvPicPr>
            <a:picLocks noChangeAspect="1"/>
          </p:cNvPicPr>
          <p:nvPr/>
        </p:nvPicPr>
        <p:blipFill>
          <a:blip r:embed="rId3">
            <a:extLst>
              <a:ext uri="{28A0092B-C50C-407E-A947-70E740481C1C}">
                <a14:useLocalDpi xmlns:a14="http://schemas.microsoft.com/office/drawing/2010/main" val="0"/>
              </a:ext>
            </a:extLst>
          </a:blip>
          <a:srcRect l="12593" r="2385" b="1"/>
          <a:stretch/>
        </p:blipFill>
        <p:spPr>
          <a:xfrm>
            <a:off x="4115400" y="10"/>
            <a:ext cx="3058323" cy="3597029"/>
          </a:xfrm>
          <a:custGeom>
            <a:avLst/>
            <a:gdLst/>
            <a:ahLst/>
            <a:cxnLst/>
            <a:rect l="l" t="t" r="r" b="b"/>
            <a:pathLst>
              <a:path w="3058323" h="3597039">
                <a:moveTo>
                  <a:pt x="15411" y="0"/>
                </a:moveTo>
                <a:lnTo>
                  <a:pt x="3031762" y="0"/>
                </a:lnTo>
                <a:lnTo>
                  <a:pt x="3046461" y="132146"/>
                </a:lnTo>
                <a:cubicBezTo>
                  <a:pt x="3048338" y="180004"/>
                  <a:pt x="3046791" y="227996"/>
                  <a:pt x="3041802" y="275754"/>
                </a:cubicBezTo>
                <a:cubicBezTo>
                  <a:pt x="3027897" y="401800"/>
                  <a:pt x="3049074" y="530780"/>
                  <a:pt x="3008505" y="654529"/>
                </a:cubicBezTo>
                <a:cubicBezTo>
                  <a:pt x="3005571" y="667491"/>
                  <a:pt x="3004614" y="680823"/>
                  <a:pt x="3005698" y="694078"/>
                </a:cubicBezTo>
                <a:cubicBezTo>
                  <a:pt x="3005188" y="761821"/>
                  <a:pt x="3019349" y="827651"/>
                  <a:pt x="3033127" y="893608"/>
                </a:cubicBezTo>
                <a:cubicBezTo>
                  <a:pt x="3048309" y="966327"/>
                  <a:pt x="3067190" y="1038663"/>
                  <a:pt x="3044226" y="1113933"/>
                </a:cubicBezTo>
                <a:cubicBezTo>
                  <a:pt x="3037911" y="1137802"/>
                  <a:pt x="3037911" y="1162909"/>
                  <a:pt x="3044226" y="1186779"/>
                </a:cubicBezTo>
                <a:cubicBezTo>
                  <a:pt x="3050414" y="1219872"/>
                  <a:pt x="3050414" y="1253833"/>
                  <a:pt x="3044226" y="1286927"/>
                </a:cubicBezTo>
                <a:cubicBezTo>
                  <a:pt x="3034913" y="1357732"/>
                  <a:pt x="3025345" y="1428920"/>
                  <a:pt x="3030448" y="1500363"/>
                </a:cubicBezTo>
                <a:cubicBezTo>
                  <a:pt x="3038001" y="1625694"/>
                  <a:pt x="3036164" y="1751408"/>
                  <a:pt x="3024962" y="1876459"/>
                </a:cubicBezTo>
                <a:cubicBezTo>
                  <a:pt x="3020242" y="1937185"/>
                  <a:pt x="3013991" y="1998805"/>
                  <a:pt x="3036572" y="2058128"/>
                </a:cubicBezTo>
                <a:cubicBezTo>
                  <a:pt x="3039761" y="2065719"/>
                  <a:pt x="3039761" y="2074267"/>
                  <a:pt x="3036572" y="2081857"/>
                </a:cubicBezTo>
                <a:cubicBezTo>
                  <a:pt x="2993834" y="2180984"/>
                  <a:pt x="3005826" y="2282153"/>
                  <a:pt x="3027897" y="2382556"/>
                </a:cubicBezTo>
                <a:cubicBezTo>
                  <a:pt x="3059523" y="2516907"/>
                  <a:pt x="3066565" y="2655863"/>
                  <a:pt x="3048691" y="2792715"/>
                </a:cubicBezTo>
                <a:cubicBezTo>
                  <a:pt x="3037337" y="2873471"/>
                  <a:pt x="3023687" y="2954354"/>
                  <a:pt x="3031596" y="3036386"/>
                </a:cubicBezTo>
                <a:cubicBezTo>
                  <a:pt x="3037490" y="3100417"/>
                  <a:pt x="3039736" y="3164741"/>
                  <a:pt x="3038358" y="3229027"/>
                </a:cubicBezTo>
                <a:cubicBezTo>
                  <a:pt x="3036891" y="3311633"/>
                  <a:pt x="3031788" y="3394080"/>
                  <a:pt x="3028535" y="3476606"/>
                </a:cubicBezTo>
                <a:lnTo>
                  <a:pt x="3026145" y="3582089"/>
                </a:lnTo>
                <a:lnTo>
                  <a:pt x="2837742" y="3576169"/>
                </a:lnTo>
                <a:cubicBezTo>
                  <a:pt x="2749601" y="3575123"/>
                  <a:pt x="2661428" y="3575842"/>
                  <a:pt x="2573255" y="3578457"/>
                </a:cubicBezTo>
                <a:cubicBezTo>
                  <a:pt x="2415279" y="3583558"/>
                  <a:pt x="2257302" y="3585390"/>
                  <a:pt x="2099327" y="3578457"/>
                </a:cubicBezTo>
                <a:cubicBezTo>
                  <a:pt x="1926907" y="3570479"/>
                  <a:pt x="1754870" y="3579504"/>
                  <a:pt x="1582958" y="3591536"/>
                </a:cubicBezTo>
                <a:cubicBezTo>
                  <a:pt x="1416747" y="3603177"/>
                  <a:pt x="1250917" y="3594544"/>
                  <a:pt x="1084959" y="3582381"/>
                </a:cubicBezTo>
                <a:cubicBezTo>
                  <a:pt x="910095" y="3569328"/>
                  <a:pt x="734510" y="3570585"/>
                  <a:pt x="559849" y="3586174"/>
                </a:cubicBezTo>
                <a:cubicBezTo>
                  <a:pt x="445325" y="3596376"/>
                  <a:pt x="330549" y="3581074"/>
                  <a:pt x="216532" y="3582119"/>
                </a:cubicBezTo>
                <a:lnTo>
                  <a:pt x="3784" y="3583799"/>
                </a:lnTo>
                <a:lnTo>
                  <a:pt x="23102" y="3304343"/>
                </a:lnTo>
                <a:cubicBezTo>
                  <a:pt x="27378" y="3232352"/>
                  <a:pt x="25445" y="3160183"/>
                  <a:pt x="17316" y="3088458"/>
                </a:cubicBezTo>
                <a:cubicBezTo>
                  <a:pt x="9187" y="3007476"/>
                  <a:pt x="12024" y="2925898"/>
                  <a:pt x="25783" y="2845525"/>
                </a:cubicBezTo>
                <a:cubicBezTo>
                  <a:pt x="43141" y="2750282"/>
                  <a:pt x="35379" y="2655039"/>
                  <a:pt x="29029" y="2559796"/>
                </a:cubicBezTo>
                <a:cubicBezTo>
                  <a:pt x="11671" y="2298322"/>
                  <a:pt x="-9498" y="2036848"/>
                  <a:pt x="4615" y="1774485"/>
                </a:cubicBezTo>
                <a:cubicBezTo>
                  <a:pt x="7578" y="1718482"/>
                  <a:pt x="20561" y="1663876"/>
                  <a:pt x="25925" y="1608255"/>
                </a:cubicBezTo>
                <a:cubicBezTo>
                  <a:pt x="41590" y="1446595"/>
                  <a:pt x="23242" y="1285571"/>
                  <a:pt x="15763" y="1124293"/>
                </a:cubicBezTo>
                <a:cubicBezTo>
                  <a:pt x="5010" y="945807"/>
                  <a:pt x="7183" y="766877"/>
                  <a:pt x="22255" y="588646"/>
                </a:cubicBezTo>
                <a:cubicBezTo>
                  <a:pt x="41165" y="395112"/>
                  <a:pt x="35097" y="201070"/>
                  <a:pt x="19010" y="7282"/>
                </a:cubicBezTo>
                <a:close/>
              </a:path>
            </a:pathLst>
          </a:custGeom>
        </p:spPr>
      </p:pic>
      <p:sp>
        <p:nvSpPr>
          <p:cNvPr id="27"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6484" y="2424319"/>
            <a:ext cx="3851563" cy="18288"/>
          </a:xfrm>
          <a:custGeom>
            <a:avLst/>
            <a:gdLst>
              <a:gd name="csX0" fmla="*/ 0 w 3851563"/>
              <a:gd name="csY0" fmla="*/ 0 h 18288"/>
              <a:gd name="csX1" fmla="*/ 718958 w 3851563"/>
              <a:gd name="csY1" fmla="*/ 0 h 18288"/>
              <a:gd name="csX2" fmla="*/ 1437917 w 3851563"/>
              <a:gd name="csY2" fmla="*/ 0 h 18288"/>
              <a:gd name="csX3" fmla="*/ 1964297 w 3851563"/>
              <a:gd name="csY3" fmla="*/ 0 h 18288"/>
              <a:gd name="csX4" fmla="*/ 2606224 w 3851563"/>
              <a:gd name="csY4" fmla="*/ 0 h 18288"/>
              <a:gd name="csX5" fmla="*/ 3171120 w 3851563"/>
              <a:gd name="csY5" fmla="*/ 0 h 18288"/>
              <a:gd name="csX6" fmla="*/ 3851563 w 3851563"/>
              <a:gd name="csY6" fmla="*/ 0 h 18288"/>
              <a:gd name="csX7" fmla="*/ 3851563 w 3851563"/>
              <a:gd name="csY7" fmla="*/ 18288 h 18288"/>
              <a:gd name="csX8" fmla="*/ 3209636 w 3851563"/>
              <a:gd name="csY8" fmla="*/ 18288 h 18288"/>
              <a:gd name="csX9" fmla="*/ 2644740 w 3851563"/>
              <a:gd name="csY9" fmla="*/ 18288 h 18288"/>
              <a:gd name="csX10" fmla="*/ 2002813 w 3851563"/>
              <a:gd name="csY10" fmla="*/ 18288 h 18288"/>
              <a:gd name="csX11" fmla="*/ 1399401 w 3851563"/>
              <a:gd name="csY11" fmla="*/ 18288 h 18288"/>
              <a:gd name="csX12" fmla="*/ 834505 w 3851563"/>
              <a:gd name="csY12" fmla="*/ 18288 h 18288"/>
              <a:gd name="csX13" fmla="*/ 0 w 3851563"/>
              <a:gd name="csY13" fmla="*/ 18288 h 18288"/>
              <a:gd name="csX14" fmla="*/ 0 w 3851563"/>
              <a:gd name="csY1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851563" h="18288" fill="none" extrusionOk="0">
                <a:moveTo>
                  <a:pt x="0" y="0"/>
                </a:moveTo>
                <a:cubicBezTo>
                  <a:pt x="195934" y="10403"/>
                  <a:pt x="550513" y="-3379"/>
                  <a:pt x="718958" y="0"/>
                </a:cubicBezTo>
                <a:cubicBezTo>
                  <a:pt x="887403" y="3379"/>
                  <a:pt x="1238155" y="34184"/>
                  <a:pt x="1437917" y="0"/>
                </a:cubicBezTo>
                <a:cubicBezTo>
                  <a:pt x="1637679" y="-34184"/>
                  <a:pt x="1735575" y="21633"/>
                  <a:pt x="1964297" y="0"/>
                </a:cubicBezTo>
                <a:cubicBezTo>
                  <a:pt x="2193019" y="-21633"/>
                  <a:pt x="2398398" y="-18127"/>
                  <a:pt x="2606224" y="0"/>
                </a:cubicBezTo>
                <a:cubicBezTo>
                  <a:pt x="2814050" y="18127"/>
                  <a:pt x="3010763" y="-3923"/>
                  <a:pt x="3171120" y="0"/>
                </a:cubicBezTo>
                <a:cubicBezTo>
                  <a:pt x="3331477" y="3923"/>
                  <a:pt x="3662318" y="22618"/>
                  <a:pt x="3851563" y="0"/>
                </a:cubicBezTo>
                <a:cubicBezTo>
                  <a:pt x="3851602" y="7328"/>
                  <a:pt x="3852182" y="9982"/>
                  <a:pt x="3851563" y="18288"/>
                </a:cubicBezTo>
                <a:cubicBezTo>
                  <a:pt x="3539697" y="8623"/>
                  <a:pt x="3360357" y="-7186"/>
                  <a:pt x="3209636" y="18288"/>
                </a:cubicBezTo>
                <a:cubicBezTo>
                  <a:pt x="3058915" y="43762"/>
                  <a:pt x="2810322" y="8087"/>
                  <a:pt x="2644740" y="18288"/>
                </a:cubicBezTo>
                <a:cubicBezTo>
                  <a:pt x="2479158" y="28489"/>
                  <a:pt x="2131941" y="44882"/>
                  <a:pt x="2002813" y="18288"/>
                </a:cubicBezTo>
                <a:cubicBezTo>
                  <a:pt x="1873685" y="-8306"/>
                  <a:pt x="1675560" y="30966"/>
                  <a:pt x="1399401" y="18288"/>
                </a:cubicBezTo>
                <a:cubicBezTo>
                  <a:pt x="1123242" y="5610"/>
                  <a:pt x="1065368" y="33824"/>
                  <a:pt x="834505" y="18288"/>
                </a:cubicBezTo>
                <a:cubicBezTo>
                  <a:pt x="603642" y="2752"/>
                  <a:pt x="191505" y="58863"/>
                  <a:pt x="0" y="18288"/>
                </a:cubicBezTo>
                <a:cubicBezTo>
                  <a:pt x="-593" y="9736"/>
                  <a:pt x="244" y="6610"/>
                  <a:pt x="0" y="0"/>
                </a:cubicBezTo>
                <a:close/>
              </a:path>
              <a:path w="3851563" h="18288" stroke="0" extrusionOk="0">
                <a:moveTo>
                  <a:pt x="0" y="0"/>
                </a:moveTo>
                <a:cubicBezTo>
                  <a:pt x="289752" y="13020"/>
                  <a:pt x="480313" y="17689"/>
                  <a:pt x="641927" y="0"/>
                </a:cubicBezTo>
                <a:cubicBezTo>
                  <a:pt x="803541" y="-17689"/>
                  <a:pt x="1025789" y="14289"/>
                  <a:pt x="1322370" y="0"/>
                </a:cubicBezTo>
                <a:cubicBezTo>
                  <a:pt x="1618951" y="-14289"/>
                  <a:pt x="1675364" y="4422"/>
                  <a:pt x="1925782" y="0"/>
                </a:cubicBezTo>
                <a:cubicBezTo>
                  <a:pt x="2176200" y="-4422"/>
                  <a:pt x="2354648" y="21578"/>
                  <a:pt x="2644740" y="0"/>
                </a:cubicBezTo>
                <a:cubicBezTo>
                  <a:pt x="2934832" y="-21578"/>
                  <a:pt x="2992732" y="-4264"/>
                  <a:pt x="3286667" y="0"/>
                </a:cubicBezTo>
                <a:cubicBezTo>
                  <a:pt x="3580602" y="4264"/>
                  <a:pt x="3638704" y="20914"/>
                  <a:pt x="3851563" y="0"/>
                </a:cubicBezTo>
                <a:cubicBezTo>
                  <a:pt x="3851890" y="8595"/>
                  <a:pt x="3851491" y="13110"/>
                  <a:pt x="3851563" y="18288"/>
                </a:cubicBezTo>
                <a:cubicBezTo>
                  <a:pt x="3681588" y="-9641"/>
                  <a:pt x="3414286" y="12858"/>
                  <a:pt x="3209636" y="18288"/>
                </a:cubicBezTo>
                <a:cubicBezTo>
                  <a:pt x="3004986" y="23718"/>
                  <a:pt x="2777102" y="31540"/>
                  <a:pt x="2490677" y="18288"/>
                </a:cubicBezTo>
                <a:cubicBezTo>
                  <a:pt x="2204252" y="5036"/>
                  <a:pt x="2142029" y="45834"/>
                  <a:pt x="1810235" y="18288"/>
                </a:cubicBezTo>
                <a:cubicBezTo>
                  <a:pt x="1478441" y="-9258"/>
                  <a:pt x="1432135" y="21272"/>
                  <a:pt x="1245339" y="18288"/>
                </a:cubicBezTo>
                <a:cubicBezTo>
                  <a:pt x="1058543" y="15304"/>
                  <a:pt x="886298" y="9998"/>
                  <a:pt x="718958" y="18288"/>
                </a:cubicBezTo>
                <a:cubicBezTo>
                  <a:pt x="551618" y="26578"/>
                  <a:pt x="308263" y="-12886"/>
                  <a:pt x="0" y="18288"/>
                </a:cubicBezTo>
                <a:cubicBezTo>
                  <a:pt x="822" y="10564"/>
                  <a:pt x="-23" y="457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44897650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descr="Une image contenant ustensiles de cuisine, Ustensiles de cuisine et de cuisson au four, pot, couvercle&#10;&#10;Description générée automatiquement">
            <a:extLst>
              <a:ext uri="{FF2B5EF4-FFF2-40B4-BE49-F238E27FC236}">
                <a16:creationId xmlns:a16="http://schemas.microsoft.com/office/drawing/2014/main" id="{2B0EA8EE-2430-14CF-389F-63F9B836CA0E}"/>
              </a:ext>
            </a:extLst>
          </p:cNvPr>
          <p:cNvPicPr>
            <a:picLocks noChangeAspect="1"/>
          </p:cNvPicPr>
          <p:nvPr/>
        </p:nvPicPr>
        <p:blipFill>
          <a:blip r:embed="rId4">
            <a:extLst>
              <a:ext uri="{28A0092B-C50C-407E-A947-70E740481C1C}">
                <a14:useLocalDpi xmlns:a14="http://schemas.microsoft.com/office/drawing/2010/main" val="0"/>
              </a:ext>
            </a:extLst>
          </a:blip>
          <a:srcRect r="-1" b="4459"/>
          <a:stretch/>
        </p:blipFill>
        <p:spPr>
          <a:xfrm>
            <a:off x="4" y="4328340"/>
            <a:ext cx="3912953" cy="2529660"/>
          </a:xfrm>
          <a:custGeom>
            <a:avLst/>
            <a:gdLst/>
            <a:ahLst/>
            <a:cxnLst/>
            <a:rect l="l" t="t" r="r" b="b"/>
            <a:pathLst>
              <a:path w="3912953" h="2529660">
                <a:moveTo>
                  <a:pt x="936025" y="662"/>
                </a:moveTo>
                <a:cubicBezTo>
                  <a:pt x="1035236" y="-744"/>
                  <a:pt x="1134457" y="93"/>
                  <a:pt x="1233691" y="3173"/>
                </a:cubicBezTo>
                <a:cubicBezTo>
                  <a:pt x="1304145" y="5316"/>
                  <a:pt x="1373087" y="24605"/>
                  <a:pt x="1443792" y="29025"/>
                </a:cubicBezTo>
                <a:cubicBezTo>
                  <a:pt x="1628434" y="40276"/>
                  <a:pt x="1812824" y="30901"/>
                  <a:pt x="1996836" y="18310"/>
                </a:cubicBezTo>
                <a:cubicBezTo>
                  <a:pt x="2245239" y="628"/>
                  <a:pt x="2494513" y="2101"/>
                  <a:pt x="2742715" y="22730"/>
                </a:cubicBezTo>
                <a:cubicBezTo>
                  <a:pt x="2962786" y="43947"/>
                  <a:pt x="3184369" y="39942"/>
                  <a:pt x="3403645" y="10808"/>
                </a:cubicBezTo>
                <a:cubicBezTo>
                  <a:pt x="3527916" y="-7007"/>
                  <a:pt x="3653321" y="9067"/>
                  <a:pt x="3778223" y="10808"/>
                </a:cubicBezTo>
                <a:lnTo>
                  <a:pt x="3895044" y="13590"/>
                </a:lnTo>
                <a:lnTo>
                  <a:pt x="3906212" y="275626"/>
                </a:lnTo>
                <a:cubicBezTo>
                  <a:pt x="3913438" y="398465"/>
                  <a:pt x="3909471" y="521632"/>
                  <a:pt x="3894358" y="643899"/>
                </a:cubicBezTo>
                <a:cubicBezTo>
                  <a:pt x="3888995" y="692536"/>
                  <a:pt x="3889982" y="741301"/>
                  <a:pt x="3888995" y="790066"/>
                </a:cubicBezTo>
                <a:cubicBezTo>
                  <a:pt x="3888712" y="799463"/>
                  <a:pt x="3895063" y="810383"/>
                  <a:pt x="3883632" y="818257"/>
                </a:cubicBezTo>
                <a:lnTo>
                  <a:pt x="3883632" y="830956"/>
                </a:lnTo>
                <a:cubicBezTo>
                  <a:pt x="3896192" y="837941"/>
                  <a:pt x="3889701" y="849370"/>
                  <a:pt x="3890688" y="858514"/>
                </a:cubicBezTo>
                <a:cubicBezTo>
                  <a:pt x="3907355" y="1033621"/>
                  <a:pt x="3909867" y="1209579"/>
                  <a:pt x="3898168" y="1385017"/>
                </a:cubicBezTo>
                <a:cubicBezTo>
                  <a:pt x="3889559" y="1546549"/>
                  <a:pt x="3898449" y="1707827"/>
                  <a:pt x="3908893" y="1869233"/>
                </a:cubicBezTo>
                <a:cubicBezTo>
                  <a:pt x="3921312" y="2061116"/>
                  <a:pt x="3901555" y="2252872"/>
                  <a:pt x="3898591" y="2444754"/>
                </a:cubicBezTo>
                <a:cubicBezTo>
                  <a:pt x="3898309" y="2461962"/>
                  <a:pt x="3899367" y="2479201"/>
                  <a:pt x="3900673" y="2496440"/>
                </a:cubicBezTo>
                <a:lnTo>
                  <a:pt x="3902963" y="2529660"/>
                </a:lnTo>
                <a:lnTo>
                  <a:pt x="0" y="2529660"/>
                </a:lnTo>
                <a:lnTo>
                  <a:pt x="0" y="15736"/>
                </a:lnTo>
                <a:lnTo>
                  <a:pt x="938" y="16032"/>
                </a:lnTo>
                <a:cubicBezTo>
                  <a:pt x="213686" y="39741"/>
                  <a:pt x="426055" y="24338"/>
                  <a:pt x="638426" y="11612"/>
                </a:cubicBezTo>
                <a:cubicBezTo>
                  <a:pt x="737616" y="5719"/>
                  <a:pt x="836815" y="2069"/>
                  <a:pt x="936025" y="662"/>
                </a:cubicBezTo>
                <a:close/>
              </a:path>
            </a:pathLst>
          </a:custGeom>
        </p:spPr>
      </p:pic>
      <p:pic>
        <p:nvPicPr>
          <p:cNvPr id="9" name="Image 8" descr="Une image contenant ustensiles de cuisine, Ustensiles de cuisine et de cuisson au four, couvercle, Mijoteuse&#10;&#10;Description générée automatiquement">
            <a:extLst>
              <a:ext uri="{FF2B5EF4-FFF2-40B4-BE49-F238E27FC236}">
                <a16:creationId xmlns:a16="http://schemas.microsoft.com/office/drawing/2014/main" id="{6C00505B-8B1F-97FE-7BCC-0E93FA05F0C5}"/>
              </a:ext>
            </a:extLst>
          </p:cNvPr>
          <p:cNvPicPr>
            <a:picLocks noChangeAspect="1"/>
          </p:cNvPicPr>
          <p:nvPr/>
        </p:nvPicPr>
        <p:blipFill>
          <a:blip r:embed="rId5">
            <a:extLst>
              <a:ext uri="{28A0092B-C50C-407E-A947-70E740481C1C}">
                <a14:useLocalDpi xmlns:a14="http://schemas.microsoft.com/office/drawing/2010/main" val="0"/>
              </a:ext>
            </a:extLst>
          </a:blip>
          <a:srcRect r="259" b="-3"/>
          <a:stretch/>
        </p:blipFill>
        <p:spPr>
          <a:xfrm>
            <a:off x="4110923" y="3791169"/>
            <a:ext cx="3058821" cy="3066831"/>
          </a:xfrm>
          <a:custGeom>
            <a:avLst/>
            <a:gdLst/>
            <a:ahLst/>
            <a:cxnLst/>
            <a:rect l="l" t="t" r="r" b="b"/>
            <a:pathLst>
              <a:path w="3058821" h="3066831">
                <a:moveTo>
                  <a:pt x="2787020" y="1261"/>
                </a:moveTo>
                <a:cubicBezTo>
                  <a:pt x="2839709" y="-518"/>
                  <a:pt x="2892422" y="-414"/>
                  <a:pt x="2945069" y="1571"/>
                </a:cubicBezTo>
                <a:lnTo>
                  <a:pt x="3038769" y="8460"/>
                </a:lnTo>
                <a:lnTo>
                  <a:pt x="3040494" y="37341"/>
                </a:lnTo>
                <a:cubicBezTo>
                  <a:pt x="3041244" y="71882"/>
                  <a:pt x="3039776" y="106360"/>
                  <a:pt x="3033397" y="140806"/>
                </a:cubicBezTo>
                <a:cubicBezTo>
                  <a:pt x="3014006" y="247842"/>
                  <a:pt x="3013240" y="353093"/>
                  <a:pt x="3049089" y="457834"/>
                </a:cubicBezTo>
                <a:cubicBezTo>
                  <a:pt x="3061974" y="495214"/>
                  <a:pt x="3059933" y="536166"/>
                  <a:pt x="3055085" y="576225"/>
                </a:cubicBezTo>
                <a:cubicBezTo>
                  <a:pt x="3043731" y="670377"/>
                  <a:pt x="3028167" y="764784"/>
                  <a:pt x="3035311" y="859828"/>
                </a:cubicBezTo>
                <a:cubicBezTo>
                  <a:pt x="3053554" y="1099545"/>
                  <a:pt x="3026891" y="1339261"/>
                  <a:pt x="3038883" y="1578850"/>
                </a:cubicBezTo>
                <a:cubicBezTo>
                  <a:pt x="3039113" y="1594185"/>
                  <a:pt x="3038526" y="1609507"/>
                  <a:pt x="3037097" y="1624778"/>
                </a:cubicBezTo>
                <a:cubicBezTo>
                  <a:pt x="3032504" y="1713061"/>
                  <a:pt x="3017960" y="1801599"/>
                  <a:pt x="3043476" y="1889499"/>
                </a:cubicBezTo>
                <a:cubicBezTo>
                  <a:pt x="3046015" y="1904618"/>
                  <a:pt x="3045632" y="1920080"/>
                  <a:pt x="3042328" y="1935044"/>
                </a:cubicBezTo>
                <a:cubicBezTo>
                  <a:pt x="3031394" y="2011884"/>
                  <a:pt x="3028524" y="2089667"/>
                  <a:pt x="3033780" y="2167106"/>
                </a:cubicBezTo>
                <a:cubicBezTo>
                  <a:pt x="3048962" y="2335903"/>
                  <a:pt x="3051130" y="2505606"/>
                  <a:pt x="3040286" y="2674734"/>
                </a:cubicBezTo>
                <a:cubicBezTo>
                  <a:pt x="3036459" y="2750260"/>
                  <a:pt x="3031611" y="2825530"/>
                  <a:pt x="3028294" y="2900035"/>
                </a:cubicBezTo>
                <a:cubicBezTo>
                  <a:pt x="3027210" y="2934608"/>
                  <a:pt x="3025392" y="2969245"/>
                  <a:pt x="3026078" y="3003803"/>
                </a:cubicBezTo>
                <a:lnTo>
                  <a:pt x="3033892" y="3066831"/>
                </a:lnTo>
                <a:lnTo>
                  <a:pt x="23851" y="3066831"/>
                </a:lnTo>
                <a:lnTo>
                  <a:pt x="42401" y="2704831"/>
                </a:lnTo>
                <a:cubicBezTo>
                  <a:pt x="45364" y="2461136"/>
                  <a:pt x="53409" y="2216933"/>
                  <a:pt x="28288" y="1974000"/>
                </a:cubicBezTo>
                <a:cubicBezTo>
                  <a:pt x="11213" y="1809420"/>
                  <a:pt x="17986" y="1645602"/>
                  <a:pt x="21091" y="1481150"/>
                </a:cubicBezTo>
                <a:cubicBezTo>
                  <a:pt x="24619" y="1296377"/>
                  <a:pt x="22926" y="1111480"/>
                  <a:pt x="22926" y="926707"/>
                </a:cubicBezTo>
                <a:cubicBezTo>
                  <a:pt x="22643" y="846322"/>
                  <a:pt x="27442" y="766445"/>
                  <a:pt x="35627" y="686441"/>
                </a:cubicBezTo>
                <a:cubicBezTo>
                  <a:pt x="47340" y="570372"/>
                  <a:pt x="33228" y="454937"/>
                  <a:pt x="14458" y="340646"/>
                </a:cubicBezTo>
                <a:cubicBezTo>
                  <a:pt x="3337" y="261010"/>
                  <a:pt x="-1375" y="180751"/>
                  <a:pt x="346" y="100506"/>
                </a:cubicBezTo>
                <a:lnTo>
                  <a:pt x="2424" y="12627"/>
                </a:lnTo>
                <a:lnTo>
                  <a:pt x="3495" y="12901"/>
                </a:lnTo>
                <a:cubicBezTo>
                  <a:pt x="343898" y="-3971"/>
                  <a:pt x="684174" y="17086"/>
                  <a:pt x="1024451" y="18263"/>
                </a:cubicBezTo>
                <a:cubicBezTo>
                  <a:pt x="1134033" y="18655"/>
                  <a:pt x="1243235" y="13685"/>
                  <a:pt x="1352564" y="9238"/>
                </a:cubicBezTo>
                <a:cubicBezTo>
                  <a:pt x="1493565" y="3614"/>
                  <a:pt x="1634312" y="14731"/>
                  <a:pt x="1775060" y="12508"/>
                </a:cubicBezTo>
                <a:cubicBezTo>
                  <a:pt x="2008160" y="8846"/>
                  <a:pt x="2241134" y="19571"/>
                  <a:pt x="2474235" y="12508"/>
                </a:cubicBezTo>
                <a:cubicBezTo>
                  <a:pt x="2578497" y="9238"/>
                  <a:pt x="2682758" y="4268"/>
                  <a:pt x="2787020" y="1261"/>
                </a:cubicBezTo>
                <a:close/>
              </a:path>
            </a:pathLst>
          </a:custGeom>
        </p:spPr>
      </p:pic>
      <p:sp>
        <p:nvSpPr>
          <p:cNvPr id="3" name="Espace réservé du contenu 2">
            <a:extLst>
              <a:ext uri="{FF2B5EF4-FFF2-40B4-BE49-F238E27FC236}">
                <a16:creationId xmlns:a16="http://schemas.microsoft.com/office/drawing/2014/main" id="{C83BDD3D-FD8F-2683-4CA8-75455EF1D570}"/>
              </a:ext>
            </a:extLst>
          </p:cNvPr>
          <p:cNvSpPr>
            <a:spLocks noGrp="1"/>
          </p:cNvSpPr>
          <p:nvPr>
            <p:ph idx="1"/>
          </p:nvPr>
        </p:nvSpPr>
        <p:spPr>
          <a:xfrm>
            <a:off x="7543618" y="2704407"/>
            <a:ext cx="3997805" cy="3489159"/>
          </a:xfrm>
        </p:spPr>
        <p:txBody>
          <a:bodyPr>
            <a:normAutofit/>
          </a:bodyPr>
          <a:lstStyle/>
          <a:p>
            <a:r>
              <a:rPr lang="fr-CA" sz="2200"/>
              <a:t>Ce n’est pas dangereux !</a:t>
            </a:r>
          </a:p>
          <a:p>
            <a:r>
              <a:rPr lang="fr-CA" sz="2200"/>
              <a:t>On doit toujours mettre 3L d’eau chaude</a:t>
            </a:r>
          </a:p>
          <a:p>
            <a:r>
              <a:rPr lang="fr-CA" sz="2200"/>
              <a:t>Température intérieur 121 degrés le seul qui peut tuer la toxine du botulisme</a:t>
            </a:r>
          </a:p>
          <a:p>
            <a:r>
              <a:rPr lang="fr-CA" sz="2200"/>
              <a:t>Peut aller jusqu’à 15 PSI</a:t>
            </a:r>
          </a:p>
          <a:p>
            <a:endParaRPr lang="fr-CA" sz="2200"/>
          </a:p>
        </p:txBody>
      </p:sp>
    </p:spTree>
    <p:extLst>
      <p:ext uri="{BB962C8B-B14F-4D97-AF65-F5344CB8AC3E}">
        <p14:creationId xmlns:p14="http://schemas.microsoft.com/office/powerpoint/2010/main" val="25764227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75777DBA-BE16-ACFA-57EB-33DB2B757EBD}"/>
              </a:ext>
            </a:extLst>
          </p:cNvPr>
          <p:cNvSpPr>
            <a:spLocks noGrp="1"/>
          </p:cNvSpPr>
          <p:nvPr>
            <p:ph type="title"/>
          </p:nvPr>
        </p:nvSpPr>
        <p:spPr>
          <a:xfrm>
            <a:off x="572493" y="238539"/>
            <a:ext cx="11018520" cy="1434415"/>
          </a:xfrm>
        </p:spPr>
        <p:txBody>
          <a:bodyPr anchor="b">
            <a:normAutofit/>
          </a:bodyPr>
          <a:lstStyle/>
          <a:p>
            <a:r>
              <a:rPr lang="fr-CA" sz="5400"/>
              <a:t>On cuisine</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E0FD387A-3726-4884-3074-AE8A98394314}"/>
              </a:ext>
            </a:extLst>
          </p:cNvPr>
          <p:cNvSpPr>
            <a:spLocks noGrp="1"/>
          </p:cNvSpPr>
          <p:nvPr>
            <p:ph idx="1"/>
          </p:nvPr>
        </p:nvSpPr>
        <p:spPr>
          <a:xfrm>
            <a:off x="572493" y="2071316"/>
            <a:ext cx="6713552" cy="4119172"/>
          </a:xfrm>
        </p:spPr>
        <p:txBody>
          <a:bodyPr anchor="t">
            <a:normAutofit/>
          </a:bodyPr>
          <a:lstStyle/>
          <a:p>
            <a:r>
              <a:rPr lang="fr-CA" sz="2200"/>
              <a:t>Si vous faite une recette pour stériliser à l’eau bouillante suivez la recette à la lettre.</a:t>
            </a:r>
          </a:p>
          <a:p>
            <a:endParaRPr lang="fr-CA" sz="2200"/>
          </a:p>
          <a:p>
            <a:r>
              <a:rPr lang="fr-CA" sz="2200"/>
              <a:t>Si vous faites une recette pour l’autoclave, respecter la recette et ne la faites pas trop cuire, elle va cuire suffisamment dans l’autoclave sinon elle risque d’être surcuite. </a:t>
            </a:r>
          </a:p>
        </p:txBody>
      </p:sp>
      <p:pic>
        <p:nvPicPr>
          <p:cNvPr id="5" name="Image 4" descr="Une image contenant personne, dessert, fruit, pomme&#10;&#10;Description générée automatiquement">
            <a:extLst>
              <a:ext uri="{FF2B5EF4-FFF2-40B4-BE49-F238E27FC236}">
                <a16:creationId xmlns:a16="http://schemas.microsoft.com/office/drawing/2014/main" id="{0650BA3A-B242-18DC-F1A8-254A9E513DFB}"/>
              </a:ext>
            </a:extLst>
          </p:cNvPr>
          <p:cNvPicPr>
            <a:picLocks noChangeAspect="1"/>
          </p:cNvPicPr>
          <p:nvPr/>
        </p:nvPicPr>
        <p:blipFill>
          <a:blip r:embed="rId2">
            <a:extLst>
              <a:ext uri="{28A0092B-C50C-407E-A947-70E740481C1C}">
                <a14:useLocalDpi xmlns:a14="http://schemas.microsoft.com/office/drawing/2010/main" val="0"/>
              </a:ext>
            </a:extLst>
          </a:blip>
          <a:srcRect l="28674" r="17451"/>
          <a:stretch/>
        </p:blipFill>
        <p:spPr>
          <a:xfrm>
            <a:off x="8312545" y="2071316"/>
            <a:ext cx="2947917" cy="3064192"/>
          </a:xfrm>
          <a:prstGeom prst="rect">
            <a:avLst/>
          </a:prstGeom>
        </p:spPr>
      </p:pic>
    </p:spTree>
    <p:extLst>
      <p:ext uri="{BB962C8B-B14F-4D97-AF65-F5344CB8AC3E}">
        <p14:creationId xmlns:p14="http://schemas.microsoft.com/office/powerpoint/2010/main" val="7138362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3CCD6CC8-91CA-3DB6-B346-A8D998EF0C42}"/>
              </a:ext>
            </a:extLst>
          </p:cNvPr>
          <p:cNvSpPr>
            <a:spLocks noGrp="1"/>
          </p:cNvSpPr>
          <p:nvPr>
            <p:ph type="title"/>
          </p:nvPr>
        </p:nvSpPr>
        <p:spPr>
          <a:xfrm>
            <a:off x="6392583" y="501651"/>
            <a:ext cx="4414848" cy="864011"/>
          </a:xfrm>
        </p:spPr>
        <p:txBody>
          <a:bodyPr anchor="b">
            <a:normAutofit fontScale="90000"/>
          </a:bodyPr>
          <a:lstStyle/>
          <a:p>
            <a:r>
              <a:rPr lang="fr-CA" sz="5600"/>
              <a:t>Les outils</a:t>
            </a:r>
            <a:endParaRPr lang="fr-CA" sz="5600" dirty="0"/>
          </a:p>
        </p:txBody>
      </p:sp>
      <p:sp>
        <p:nvSpPr>
          <p:cNvPr id="31" name="Rectangle 30">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descr="Une image contenant Conteneurs de stockage alimentaire, Pot Mason, intérieur, vase&#10;&#10;Description générée automatiquement">
            <a:extLst>
              <a:ext uri="{FF2B5EF4-FFF2-40B4-BE49-F238E27FC236}">
                <a16:creationId xmlns:a16="http://schemas.microsoft.com/office/drawing/2014/main" id="{14171E76-5C41-C888-A2BA-623F2F3683DE}"/>
              </a:ext>
            </a:extLst>
          </p:cNvPr>
          <p:cNvPicPr>
            <a:picLocks noChangeAspect="1"/>
          </p:cNvPicPr>
          <p:nvPr/>
        </p:nvPicPr>
        <p:blipFill>
          <a:blip r:embed="rId2">
            <a:extLst>
              <a:ext uri="{28A0092B-C50C-407E-A947-70E740481C1C}">
                <a14:useLocalDpi xmlns:a14="http://schemas.microsoft.com/office/drawing/2010/main" val="0"/>
              </a:ext>
            </a:extLst>
          </a:blip>
          <a:srcRect t="6698" r="1" b="6699"/>
          <a:stretch/>
        </p:blipFill>
        <p:spPr>
          <a:xfrm>
            <a:off x="279143" y="299509"/>
            <a:ext cx="5221625" cy="6258983"/>
          </a:xfrm>
          <a:prstGeom prst="rect">
            <a:avLst/>
          </a:prstGeom>
        </p:spPr>
      </p:pic>
      <p:sp>
        <p:nvSpPr>
          <p:cNvPr id="3" name="Espace réservé du contenu 2">
            <a:extLst>
              <a:ext uri="{FF2B5EF4-FFF2-40B4-BE49-F238E27FC236}">
                <a16:creationId xmlns:a16="http://schemas.microsoft.com/office/drawing/2014/main" id="{323C67CA-44A6-91A8-B52C-2451B3900B30}"/>
              </a:ext>
            </a:extLst>
          </p:cNvPr>
          <p:cNvSpPr>
            <a:spLocks noGrp="1"/>
          </p:cNvSpPr>
          <p:nvPr>
            <p:ph idx="1"/>
          </p:nvPr>
        </p:nvSpPr>
        <p:spPr>
          <a:xfrm>
            <a:off x="5961417" y="1496292"/>
            <a:ext cx="5624735" cy="4334492"/>
          </a:xfrm>
        </p:spPr>
        <p:txBody>
          <a:bodyPr anchor="t">
            <a:normAutofit/>
          </a:bodyPr>
          <a:lstStyle/>
          <a:p>
            <a:r>
              <a:rPr lang="fr-CA" sz="2000" dirty="0">
                <a:solidFill>
                  <a:schemeClr val="tx1">
                    <a:alpha val="80000"/>
                  </a:schemeClr>
                </a:solidFill>
              </a:rPr>
              <a:t>Un entonnoir = Pour mettre le liquide chaud</a:t>
            </a:r>
          </a:p>
          <a:p>
            <a:r>
              <a:rPr lang="fr-CA" sz="2000" dirty="0">
                <a:solidFill>
                  <a:schemeClr val="tx1">
                    <a:alpha val="80000"/>
                  </a:schemeClr>
                </a:solidFill>
              </a:rPr>
              <a:t>Une louche = Prendre le liquide</a:t>
            </a:r>
          </a:p>
          <a:p>
            <a:r>
              <a:rPr lang="fr-CA" sz="2000" dirty="0">
                <a:solidFill>
                  <a:schemeClr val="tx1">
                    <a:alpha val="80000"/>
                  </a:schemeClr>
                </a:solidFill>
              </a:rPr>
              <a:t>Une baguette de bois = Enlever l’air</a:t>
            </a:r>
          </a:p>
          <a:p>
            <a:r>
              <a:rPr lang="fr-CA" sz="2000" dirty="0">
                <a:solidFill>
                  <a:schemeClr val="tx1">
                    <a:alpha val="80000"/>
                  </a:schemeClr>
                </a:solidFill>
              </a:rPr>
              <a:t>Un gant épais (tenir le pot chaud) = Aie !</a:t>
            </a:r>
          </a:p>
          <a:p>
            <a:r>
              <a:rPr lang="fr-CA" sz="2000" dirty="0">
                <a:solidFill>
                  <a:schemeClr val="tx1">
                    <a:alpha val="80000"/>
                  </a:schemeClr>
                </a:solidFill>
              </a:rPr>
              <a:t>Essuie-tout = Pour nettoyer le bord du pot</a:t>
            </a:r>
          </a:p>
          <a:p>
            <a:r>
              <a:rPr lang="fr-CA" sz="2000" dirty="0">
                <a:solidFill>
                  <a:schemeClr val="tx1">
                    <a:alpha val="80000"/>
                  </a:schemeClr>
                </a:solidFill>
              </a:rPr>
              <a:t>Vinaigre= Mettre dessus l’essuie-tout</a:t>
            </a:r>
          </a:p>
          <a:p>
            <a:r>
              <a:rPr lang="fr-CA" sz="2000" dirty="0">
                <a:solidFill>
                  <a:schemeClr val="tx1">
                    <a:alpha val="80000"/>
                  </a:schemeClr>
                </a:solidFill>
              </a:rPr>
              <a:t>Le couvercle</a:t>
            </a:r>
          </a:p>
          <a:p>
            <a:r>
              <a:rPr lang="fr-CA" sz="2000" dirty="0">
                <a:solidFill>
                  <a:schemeClr val="tx1">
                    <a:alpha val="80000"/>
                  </a:schemeClr>
                </a:solidFill>
              </a:rPr>
              <a:t>La bague ou anneau</a:t>
            </a:r>
          </a:p>
          <a:p>
            <a:r>
              <a:rPr lang="fr-CA" sz="2000" dirty="0">
                <a:solidFill>
                  <a:schemeClr val="tx1">
                    <a:alpha val="80000"/>
                  </a:schemeClr>
                </a:solidFill>
              </a:rPr>
              <a:t>Des pinces adaptées = Pour ne pas se bruler</a:t>
            </a:r>
          </a:p>
          <a:p>
            <a:r>
              <a:rPr lang="fr-CA" sz="2000" dirty="0">
                <a:solidFill>
                  <a:schemeClr val="tx1">
                    <a:alpha val="80000"/>
                  </a:schemeClr>
                </a:solidFill>
              </a:rPr>
              <a:t>Des serviettes = Quand on va sortir les pots</a:t>
            </a:r>
          </a:p>
        </p:txBody>
      </p:sp>
      <p:cxnSp>
        <p:nvCxnSpPr>
          <p:cNvPr id="33" name="Straight Connector 32">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06849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0C8690DC-E266-5AE6-5EE3-372A8F4D9B00}"/>
              </a:ext>
            </a:extLst>
          </p:cNvPr>
          <p:cNvSpPr>
            <a:spLocks noGrp="1"/>
          </p:cNvSpPr>
          <p:nvPr>
            <p:ph type="title"/>
          </p:nvPr>
        </p:nvSpPr>
        <p:spPr>
          <a:xfrm>
            <a:off x="6739128" y="638089"/>
            <a:ext cx="4818888" cy="1476801"/>
          </a:xfrm>
        </p:spPr>
        <p:txBody>
          <a:bodyPr anchor="b">
            <a:normAutofit/>
          </a:bodyPr>
          <a:lstStyle/>
          <a:p>
            <a:r>
              <a:rPr lang="fr-CA" sz="5400"/>
              <a:t>Mise en pot</a:t>
            </a:r>
          </a:p>
        </p:txBody>
      </p:sp>
      <p:pic>
        <p:nvPicPr>
          <p:cNvPr id="5" name="Image 4" descr="Une image contenant Aliments en conserve, Pot Mason, Conteneurs de stockage alimentaire, configure&#10;&#10;Description générée automatiquement">
            <a:extLst>
              <a:ext uri="{FF2B5EF4-FFF2-40B4-BE49-F238E27FC236}">
                <a16:creationId xmlns:a16="http://schemas.microsoft.com/office/drawing/2014/main" id="{09287307-3A1F-2337-E032-4B3C88C23E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936" y="1712222"/>
            <a:ext cx="5458968" cy="3433555"/>
          </a:xfrm>
          <a:prstGeom prst="rect">
            <a:avLst/>
          </a:prstGeom>
        </p:spPr>
      </p:pic>
      <p:sp>
        <p:nvSpPr>
          <p:cNvPr id="15"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3D02C2C7-B698-B1F5-474C-43950752AD33}"/>
              </a:ext>
            </a:extLst>
          </p:cNvPr>
          <p:cNvSpPr>
            <a:spLocks noGrp="1"/>
          </p:cNvSpPr>
          <p:nvPr>
            <p:ph idx="1"/>
          </p:nvPr>
        </p:nvSpPr>
        <p:spPr>
          <a:xfrm>
            <a:off x="6739128" y="2554146"/>
            <a:ext cx="4818888" cy="3661529"/>
          </a:xfrm>
        </p:spPr>
        <p:txBody>
          <a:bodyPr anchor="t">
            <a:normAutofit fontScale="92500" lnSpcReduction="20000"/>
          </a:bodyPr>
          <a:lstStyle/>
          <a:p>
            <a:pPr marL="0" indent="0">
              <a:buNone/>
            </a:pPr>
            <a:r>
              <a:rPr lang="fr-CA" sz="2000" dirty="0"/>
              <a:t>Votre recette est terminée.</a:t>
            </a:r>
          </a:p>
          <a:p>
            <a:pPr marL="0" indent="0">
              <a:buNone/>
            </a:pPr>
            <a:endParaRPr lang="fr-CA" sz="2000" dirty="0"/>
          </a:p>
          <a:p>
            <a:pPr>
              <a:buFontTx/>
              <a:buChar char="-"/>
            </a:pPr>
            <a:r>
              <a:rPr lang="fr-CA" sz="2000" dirty="0"/>
              <a:t>Nos pots doivent être chaud, choc thermique</a:t>
            </a:r>
          </a:p>
          <a:p>
            <a:pPr>
              <a:buFontTx/>
              <a:buChar char="-"/>
            </a:pPr>
            <a:r>
              <a:rPr lang="fr-CA" sz="2000" dirty="0"/>
              <a:t>Mettre l’entonnoir</a:t>
            </a:r>
          </a:p>
          <a:p>
            <a:pPr>
              <a:buFontTx/>
              <a:buChar char="-"/>
            </a:pPr>
            <a:r>
              <a:rPr lang="fr-CA" sz="2000" dirty="0"/>
              <a:t>Respecter l’espace de tête, très important</a:t>
            </a:r>
          </a:p>
          <a:p>
            <a:pPr>
              <a:buFontTx/>
              <a:buChar char="-"/>
            </a:pPr>
            <a:r>
              <a:rPr lang="fr-CA" sz="2000" dirty="0"/>
              <a:t>Essuyer le bord du pot avec du vinaigre</a:t>
            </a:r>
          </a:p>
          <a:p>
            <a:pPr>
              <a:buFontTx/>
              <a:buChar char="-"/>
            </a:pPr>
            <a:r>
              <a:rPr lang="fr-CA" sz="2000" dirty="0"/>
              <a:t>Mettre le couvercle</a:t>
            </a:r>
          </a:p>
          <a:p>
            <a:pPr>
              <a:buFontTx/>
              <a:buChar char="-"/>
            </a:pPr>
            <a:r>
              <a:rPr lang="fr-CA" sz="2000" dirty="0"/>
              <a:t>Mettre la bague, serrer selon la méthode de stérilisation</a:t>
            </a:r>
          </a:p>
          <a:p>
            <a:pPr>
              <a:buFontTx/>
              <a:buChar char="-"/>
            </a:pPr>
            <a:r>
              <a:rPr lang="fr-CA" sz="2000" dirty="0"/>
              <a:t>Mettre dans le chaudron ou l’autoclave où l’eau est déjà chaude</a:t>
            </a:r>
          </a:p>
          <a:p>
            <a:endParaRPr lang="fr-CA" sz="1500" dirty="0"/>
          </a:p>
        </p:txBody>
      </p:sp>
    </p:spTree>
    <p:extLst>
      <p:ext uri="{BB962C8B-B14F-4D97-AF65-F5344CB8AC3E}">
        <p14:creationId xmlns:p14="http://schemas.microsoft.com/office/powerpoint/2010/main" val="1784706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5A5B2F3-35A1-7C7F-EC2F-E6CC18C63CE9}"/>
              </a:ext>
            </a:extLst>
          </p:cNvPr>
          <p:cNvSpPr>
            <a:spLocks noGrp="1"/>
          </p:cNvSpPr>
          <p:nvPr>
            <p:ph type="title"/>
          </p:nvPr>
        </p:nvSpPr>
        <p:spPr>
          <a:xfrm>
            <a:off x="6739128" y="638089"/>
            <a:ext cx="4818888" cy="1476801"/>
          </a:xfrm>
        </p:spPr>
        <p:txBody>
          <a:bodyPr vert="horz" lIns="91440" tIns="45720" rIns="91440" bIns="45720" rtlCol="0" anchor="b">
            <a:normAutofit/>
          </a:bodyPr>
          <a:lstStyle/>
          <a:p>
            <a:r>
              <a:rPr lang="en-US" sz="5400" kern="1200">
                <a:solidFill>
                  <a:schemeClr val="tx1"/>
                </a:solidFill>
                <a:latin typeface="+mj-lt"/>
                <a:ea typeface="+mj-ea"/>
                <a:cs typeface="+mj-cs"/>
              </a:rPr>
              <a:t>Espace de tête</a:t>
            </a:r>
          </a:p>
        </p:txBody>
      </p:sp>
      <p:pic>
        <p:nvPicPr>
          <p:cNvPr id="4" name="Espace réservé du contenu 3">
            <a:extLst>
              <a:ext uri="{FF2B5EF4-FFF2-40B4-BE49-F238E27FC236}">
                <a16:creationId xmlns:a16="http://schemas.microsoft.com/office/drawing/2014/main" id="{79EA2920-3BCD-2214-5C3E-7250678959FC}"/>
              </a:ext>
            </a:extLst>
          </p:cNvPr>
          <p:cNvPicPr>
            <a:picLocks noGrp="1" noChangeAspect="1"/>
          </p:cNvPicPr>
          <p:nvPr>
            <p:ph idx="1"/>
          </p:nvPr>
        </p:nvPicPr>
        <p:blipFill>
          <a:blip r:embed="rId2"/>
          <a:stretch>
            <a:fillRect/>
          </a:stretch>
        </p:blipFill>
        <p:spPr>
          <a:xfrm>
            <a:off x="630936" y="1716248"/>
            <a:ext cx="5458968" cy="3425503"/>
          </a:xfrm>
          <a:prstGeom prst="rect">
            <a:avLst/>
          </a:prstGeom>
        </p:spPr>
      </p:pic>
      <p:sp>
        <p:nvSpPr>
          <p:cNvPr id="12"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ZoneTexte 4">
            <a:extLst>
              <a:ext uri="{FF2B5EF4-FFF2-40B4-BE49-F238E27FC236}">
                <a16:creationId xmlns:a16="http://schemas.microsoft.com/office/drawing/2014/main" id="{B1FAD3B5-33C0-F556-EDC4-D0A5E3FA111D}"/>
              </a:ext>
            </a:extLst>
          </p:cNvPr>
          <p:cNvSpPr txBox="1"/>
          <p:nvPr/>
        </p:nvSpPr>
        <p:spPr>
          <a:xfrm>
            <a:off x="6739128" y="2664886"/>
            <a:ext cx="4818888" cy="3550789"/>
          </a:xfrm>
          <a:prstGeom prst="rect">
            <a:avLst/>
          </a:prstGeom>
        </p:spPr>
        <p:txBody>
          <a:bodyPr vert="horz" lIns="91440" tIns="45720" rIns="91440" bIns="45720" rtlCol="0" anchor="t">
            <a:normAutofit/>
          </a:bodyPr>
          <a:lstStyle/>
          <a:p>
            <a:pPr indent="-228600" defTabSz="914400">
              <a:lnSpc>
                <a:spcPct val="90000"/>
              </a:lnSpc>
              <a:spcAft>
                <a:spcPts val="600"/>
              </a:spcAft>
              <a:buFont typeface="Arial" panose="020B0604020202020204" pitchFamily="34" charset="0"/>
              <a:buChar char="•"/>
            </a:pPr>
            <a:r>
              <a:rPr lang="en-US" sz="2200"/>
              <a:t>Selon la recette l’espace de tête change.</a:t>
            </a:r>
          </a:p>
          <a:p>
            <a:pPr indent="-228600" defTabSz="914400">
              <a:lnSpc>
                <a:spcPct val="90000"/>
              </a:lnSpc>
              <a:spcAft>
                <a:spcPts val="600"/>
              </a:spcAft>
              <a:buFont typeface="Arial" panose="020B0604020202020204" pitchFamily="34" charset="0"/>
              <a:buChar char="•"/>
            </a:pPr>
            <a:r>
              <a:rPr lang="en-US" sz="2200"/>
              <a:t>Doit la respecter absolument</a:t>
            </a:r>
          </a:p>
        </p:txBody>
      </p:sp>
    </p:spTree>
    <p:extLst>
      <p:ext uri="{BB962C8B-B14F-4D97-AF65-F5344CB8AC3E}">
        <p14:creationId xmlns:p14="http://schemas.microsoft.com/office/powerpoint/2010/main" val="7698053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074BB6FE-49F6-9D0D-5519-75291CE5E1A8}"/>
              </a:ext>
            </a:extLst>
          </p:cNvPr>
          <p:cNvSpPr>
            <a:spLocks noGrp="1"/>
          </p:cNvSpPr>
          <p:nvPr>
            <p:ph type="title"/>
          </p:nvPr>
        </p:nvSpPr>
        <p:spPr>
          <a:xfrm>
            <a:off x="572493" y="238539"/>
            <a:ext cx="11018520" cy="1434415"/>
          </a:xfrm>
        </p:spPr>
        <p:txBody>
          <a:bodyPr anchor="b">
            <a:normAutofit/>
          </a:bodyPr>
          <a:lstStyle/>
          <a:p>
            <a:r>
              <a:rPr lang="fr-CA" sz="5400"/>
              <a:t>Stérilisation eau chaude </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2B1B53F6-F1D4-1EBE-CD60-77993FC15AEB}"/>
              </a:ext>
            </a:extLst>
          </p:cNvPr>
          <p:cNvSpPr>
            <a:spLocks noGrp="1"/>
          </p:cNvSpPr>
          <p:nvPr>
            <p:ph idx="1"/>
          </p:nvPr>
        </p:nvSpPr>
        <p:spPr>
          <a:xfrm>
            <a:off x="572493" y="2071316"/>
            <a:ext cx="6713552" cy="4119172"/>
          </a:xfrm>
        </p:spPr>
        <p:txBody>
          <a:bodyPr anchor="t">
            <a:normAutofit/>
          </a:bodyPr>
          <a:lstStyle/>
          <a:p>
            <a:r>
              <a:rPr lang="fr-CA" sz="2000"/>
              <a:t>Quand vos pots sont dedans le chaudron avec le couvercle et que l’eau recommence à bouillir, à ce moment-là vous mettez votre minuteur.</a:t>
            </a:r>
          </a:p>
          <a:p>
            <a:r>
              <a:rPr lang="fr-CA" sz="2000"/>
              <a:t>Un coup que le minuteur est fini vous fermer le feu, retirer le couvercle et on attend 5 min.</a:t>
            </a:r>
          </a:p>
          <a:p>
            <a:r>
              <a:rPr lang="fr-CA" sz="2000"/>
              <a:t>Après prenez votre pince, sortez les pots droits, ne pas les basculer, oui il va y avoir de l’eau dessus mettez un linge à vaisselle dessous pour vous bruler avec l’eau qui s’écoule.</a:t>
            </a:r>
          </a:p>
          <a:p>
            <a:r>
              <a:rPr lang="fr-CA" sz="2000"/>
              <a:t>Placez-les sur le comptoir où vous avez mis vos serviettes</a:t>
            </a:r>
          </a:p>
          <a:p>
            <a:r>
              <a:rPr lang="fr-CA" sz="2000"/>
              <a:t>Et on ATTEND 24h avant de les bouger</a:t>
            </a:r>
          </a:p>
        </p:txBody>
      </p:sp>
      <p:pic>
        <p:nvPicPr>
          <p:cNvPr id="4" name="Image 3">
            <a:extLst>
              <a:ext uri="{FF2B5EF4-FFF2-40B4-BE49-F238E27FC236}">
                <a16:creationId xmlns:a16="http://schemas.microsoft.com/office/drawing/2014/main" id="{FB9AA8C4-1067-4A14-100A-33C2428EC932}"/>
              </a:ext>
            </a:extLst>
          </p:cNvPr>
          <p:cNvPicPr>
            <a:picLocks noChangeAspect="1"/>
          </p:cNvPicPr>
          <p:nvPr/>
        </p:nvPicPr>
        <p:blipFill>
          <a:blip r:embed="rId2"/>
          <a:srcRect l="3720" r="75"/>
          <a:stretch/>
        </p:blipFill>
        <p:spPr>
          <a:xfrm>
            <a:off x="7675658" y="2093976"/>
            <a:ext cx="3941064" cy="4096512"/>
          </a:xfrm>
          <a:prstGeom prst="rect">
            <a:avLst/>
          </a:prstGeom>
        </p:spPr>
      </p:pic>
    </p:spTree>
    <p:extLst>
      <p:ext uri="{BB962C8B-B14F-4D97-AF65-F5344CB8AC3E}">
        <p14:creationId xmlns:p14="http://schemas.microsoft.com/office/powerpoint/2010/main" val="1267043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06EF3414-7E06-D2B7-C5BB-B9B948E0F7D1}"/>
              </a:ext>
            </a:extLst>
          </p:cNvPr>
          <p:cNvSpPr>
            <a:spLocks noGrp="1"/>
          </p:cNvSpPr>
          <p:nvPr>
            <p:ph type="title"/>
          </p:nvPr>
        </p:nvSpPr>
        <p:spPr>
          <a:xfrm>
            <a:off x="6739128" y="638089"/>
            <a:ext cx="4818888" cy="1476801"/>
          </a:xfrm>
        </p:spPr>
        <p:txBody>
          <a:bodyPr anchor="b">
            <a:normAutofit/>
          </a:bodyPr>
          <a:lstStyle/>
          <a:p>
            <a:r>
              <a:rPr lang="fr-CA" sz="5000"/>
              <a:t>Stérilisation Autoclave</a:t>
            </a:r>
          </a:p>
        </p:txBody>
      </p:sp>
      <p:pic>
        <p:nvPicPr>
          <p:cNvPr id="4" name="Image 3">
            <a:extLst>
              <a:ext uri="{FF2B5EF4-FFF2-40B4-BE49-F238E27FC236}">
                <a16:creationId xmlns:a16="http://schemas.microsoft.com/office/drawing/2014/main" id="{11616594-73BB-FD81-59BA-7BC1A49C7F0C}"/>
              </a:ext>
            </a:extLst>
          </p:cNvPr>
          <p:cNvPicPr>
            <a:picLocks noChangeAspect="1"/>
          </p:cNvPicPr>
          <p:nvPr/>
        </p:nvPicPr>
        <p:blipFill>
          <a:blip r:embed="rId2"/>
          <a:stretch>
            <a:fillRect/>
          </a:stretch>
        </p:blipFill>
        <p:spPr>
          <a:xfrm>
            <a:off x="630936" y="699516"/>
            <a:ext cx="5458968" cy="5458968"/>
          </a:xfrm>
          <a:prstGeom prst="rect">
            <a:avLst/>
          </a:prstGeom>
        </p:spPr>
      </p:pic>
      <p:sp>
        <p:nvSpPr>
          <p:cNvPr id="11"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F03EAA57-0B29-ACD5-C978-414115723117}"/>
              </a:ext>
            </a:extLst>
          </p:cNvPr>
          <p:cNvSpPr>
            <a:spLocks noGrp="1"/>
          </p:cNvSpPr>
          <p:nvPr>
            <p:ph idx="1"/>
          </p:nvPr>
        </p:nvSpPr>
        <p:spPr>
          <a:xfrm>
            <a:off x="6739128" y="2664886"/>
            <a:ext cx="4818888" cy="3550789"/>
          </a:xfrm>
        </p:spPr>
        <p:txBody>
          <a:bodyPr anchor="t">
            <a:normAutofit/>
          </a:bodyPr>
          <a:lstStyle/>
          <a:p>
            <a:r>
              <a:rPr lang="fr-CA" sz="1900"/>
              <a:t>Mettez le couvercle dessus l’autoclave</a:t>
            </a:r>
          </a:p>
          <a:p>
            <a:r>
              <a:rPr lang="fr-CA" sz="1900"/>
              <a:t>Et attendez, quand vous allez voir un gros jet de vapeur sortir, minuter 10 min.</a:t>
            </a:r>
          </a:p>
          <a:p>
            <a:r>
              <a:rPr lang="fr-CA" sz="1900"/>
              <a:t>Après le 10 min. mettre la pesée</a:t>
            </a:r>
          </a:p>
          <a:p>
            <a:r>
              <a:rPr lang="fr-CA" sz="1900"/>
              <a:t>Quand elle commence à osciller, commencez à minuter le temps inscrit sur la recette.</a:t>
            </a:r>
          </a:p>
          <a:p>
            <a:r>
              <a:rPr lang="fr-CA" sz="1900"/>
              <a:t>Après le temps écoulé, ATTENDRE que la pression descende toute seule, NE PAS LE FAIRE SOIS MÊME, vous risquez de faire des débordements.</a:t>
            </a:r>
          </a:p>
        </p:txBody>
      </p:sp>
    </p:spTree>
    <p:extLst>
      <p:ext uri="{BB962C8B-B14F-4D97-AF65-F5344CB8AC3E}">
        <p14:creationId xmlns:p14="http://schemas.microsoft.com/office/powerpoint/2010/main" val="2260286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F5FE2A18-8941-26F0-E562-A3CAFF87C7F7}"/>
              </a:ext>
            </a:extLst>
          </p:cNvPr>
          <p:cNvSpPr>
            <a:spLocks noGrp="1"/>
          </p:cNvSpPr>
          <p:nvPr>
            <p:ph type="title"/>
          </p:nvPr>
        </p:nvSpPr>
        <p:spPr>
          <a:xfrm>
            <a:off x="6739128" y="638089"/>
            <a:ext cx="4818888" cy="1476801"/>
          </a:xfrm>
        </p:spPr>
        <p:txBody>
          <a:bodyPr anchor="b">
            <a:normAutofit/>
          </a:bodyPr>
          <a:lstStyle/>
          <a:p>
            <a:r>
              <a:rPr lang="fr-CA" sz="5000"/>
              <a:t>Identification et Entreposage</a:t>
            </a:r>
          </a:p>
        </p:txBody>
      </p:sp>
      <p:pic>
        <p:nvPicPr>
          <p:cNvPr id="4" name="Image 3">
            <a:extLst>
              <a:ext uri="{FF2B5EF4-FFF2-40B4-BE49-F238E27FC236}">
                <a16:creationId xmlns:a16="http://schemas.microsoft.com/office/drawing/2014/main" id="{FD72755C-9C1D-C531-E3C8-F15997A9EF19}"/>
              </a:ext>
            </a:extLst>
          </p:cNvPr>
          <p:cNvPicPr>
            <a:picLocks noChangeAspect="1"/>
          </p:cNvPicPr>
          <p:nvPr/>
        </p:nvPicPr>
        <p:blipFill>
          <a:blip r:embed="rId2"/>
          <a:stretch>
            <a:fillRect/>
          </a:stretch>
        </p:blipFill>
        <p:spPr>
          <a:xfrm>
            <a:off x="630936" y="699516"/>
            <a:ext cx="5458968" cy="5458968"/>
          </a:xfrm>
          <a:prstGeom prst="rect">
            <a:avLst/>
          </a:prstGeom>
        </p:spPr>
      </p:pic>
      <p:sp>
        <p:nvSpPr>
          <p:cNvPr id="11"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BE191317-77B3-8120-FAF4-AE3D81E53D19}"/>
              </a:ext>
            </a:extLst>
          </p:cNvPr>
          <p:cNvSpPr>
            <a:spLocks noGrp="1"/>
          </p:cNvSpPr>
          <p:nvPr>
            <p:ph idx="1"/>
          </p:nvPr>
        </p:nvSpPr>
        <p:spPr>
          <a:xfrm>
            <a:off x="6739128" y="2664886"/>
            <a:ext cx="4818888" cy="3550789"/>
          </a:xfrm>
        </p:spPr>
        <p:txBody>
          <a:bodyPr anchor="t">
            <a:normAutofit/>
          </a:bodyPr>
          <a:lstStyle/>
          <a:p>
            <a:r>
              <a:rPr lang="fr-CA" sz="1700"/>
              <a:t>Inscrire la date complète avec un crayon à l’entre permanente</a:t>
            </a:r>
          </a:p>
          <a:p>
            <a:r>
              <a:rPr lang="fr-CA" sz="1700"/>
              <a:t>Enlever les bagues des pots</a:t>
            </a:r>
          </a:p>
          <a:p>
            <a:r>
              <a:rPr lang="fr-CA" sz="1700"/>
              <a:t>Laver les pots</a:t>
            </a:r>
          </a:p>
          <a:p>
            <a:r>
              <a:rPr lang="fr-CA" sz="1700"/>
              <a:t>Les entreposer dans un endroit où il n’y aura pas le gros soleil directement dessus, où il n’y a pas de lumière, elle altère la couleur des conserves.</a:t>
            </a:r>
          </a:p>
          <a:p>
            <a:r>
              <a:rPr lang="fr-CA" sz="1700"/>
              <a:t>On les place sur une étage seulement, pas 1 par-dessus l’autre.</a:t>
            </a:r>
          </a:p>
          <a:p>
            <a:r>
              <a:rPr lang="fr-CA" sz="1700"/>
              <a:t>Pensez que ça va être lourd pour éviter que ça brise ou bascule</a:t>
            </a:r>
          </a:p>
        </p:txBody>
      </p:sp>
    </p:spTree>
    <p:extLst>
      <p:ext uri="{BB962C8B-B14F-4D97-AF65-F5344CB8AC3E}">
        <p14:creationId xmlns:p14="http://schemas.microsoft.com/office/powerpoint/2010/main" val="20299667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B1F9D3CF-3717-2324-572A-25C5D2672E25}"/>
              </a:ext>
            </a:extLst>
          </p:cNvPr>
          <p:cNvSpPr>
            <a:spLocks noGrp="1"/>
          </p:cNvSpPr>
          <p:nvPr>
            <p:ph type="title"/>
          </p:nvPr>
        </p:nvSpPr>
        <p:spPr>
          <a:xfrm>
            <a:off x="6739128" y="638089"/>
            <a:ext cx="4818888" cy="1476801"/>
          </a:xfrm>
        </p:spPr>
        <p:txBody>
          <a:bodyPr anchor="b">
            <a:normAutofit/>
          </a:bodyPr>
          <a:lstStyle/>
          <a:p>
            <a:r>
              <a:rPr lang="fr-CA" sz="5400"/>
              <a:t>Conservation</a:t>
            </a:r>
          </a:p>
        </p:txBody>
      </p:sp>
      <p:pic>
        <p:nvPicPr>
          <p:cNvPr id="7" name="Image 6" descr="Une image contenant Aliments en conserve, Conteneurs de stockage alimentaire, Pot Mason, Mise en conserve&#10;&#10;Description générée automatiquement">
            <a:extLst>
              <a:ext uri="{FF2B5EF4-FFF2-40B4-BE49-F238E27FC236}">
                <a16:creationId xmlns:a16="http://schemas.microsoft.com/office/drawing/2014/main" id="{F425FA1E-9866-5667-A5CA-C835450DB3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936" y="1262743"/>
            <a:ext cx="5458968" cy="4332514"/>
          </a:xfrm>
          <a:prstGeom prst="rect">
            <a:avLst/>
          </a:prstGeom>
        </p:spPr>
      </p:pic>
      <p:sp>
        <p:nvSpPr>
          <p:cNvPr id="14"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7433A5EA-6A37-33F8-91F6-CBDA0F1D4297}"/>
              </a:ext>
            </a:extLst>
          </p:cNvPr>
          <p:cNvSpPr>
            <a:spLocks noGrp="1"/>
          </p:cNvSpPr>
          <p:nvPr>
            <p:ph idx="1"/>
          </p:nvPr>
        </p:nvSpPr>
        <p:spPr>
          <a:xfrm>
            <a:off x="6739128" y="2664886"/>
            <a:ext cx="4818888" cy="3550789"/>
          </a:xfrm>
        </p:spPr>
        <p:txBody>
          <a:bodyPr anchor="t">
            <a:normAutofit/>
          </a:bodyPr>
          <a:lstStyle/>
          <a:p>
            <a:r>
              <a:rPr lang="fr-CA" sz="2200"/>
              <a:t>Vos conserves vont être bonnes des années si vous avez tout respecté à la lettre.</a:t>
            </a:r>
          </a:p>
          <a:p>
            <a:r>
              <a:rPr lang="fr-CA" sz="2200"/>
              <a:t>La couleur peut changer mais le contenu est propre à la consommation.</a:t>
            </a:r>
          </a:p>
        </p:txBody>
      </p:sp>
    </p:spTree>
    <p:extLst>
      <p:ext uri="{BB962C8B-B14F-4D97-AF65-F5344CB8AC3E}">
        <p14:creationId xmlns:p14="http://schemas.microsoft.com/office/powerpoint/2010/main" val="17561136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FE6DBF-43E4-FC30-79EC-B651794D75A7}"/>
              </a:ext>
            </a:extLst>
          </p:cNvPr>
          <p:cNvSpPr>
            <a:spLocks noGrp="1"/>
          </p:cNvSpPr>
          <p:nvPr>
            <p:ph type="title"/>
          </p:nvPr>
        </p:nvSpPr>
        <p:spPr/>
        <p:txBody>
          <a:bodyPr/>
          <a:lstStyle/>
          <a:p>
            <a:r>
              <a:rPr lang="fr-CA"/>
              <a:t>Herbes salées</a:t>
            </a:r>
            <a:endParaRPr lang="fr-CA" dirty="0"/>
          </a:p>
        </p:txBody>
      </p:sp>
      <p:pic>
        <p:nvPicPr>
          <p:cNvPr id="4" name="Espace réservé du contenu 3">
            <a:extLst>
              <a:ext uri="{FF2B5EF4-FFF2-40B4-BE49-F238E27FC236}">
                <a16:creationId xmlns:a16="http://schemas.microsoft.com/office/drawing/2014/main" id="{87CE35A4-3422-612E-7C0C-08DDB5353994}"/>
              </a:ext>
            </a:extLst>
          </p:cNvPr>
          <p:cNvPicPr>
            <a:picLocks noGrp="1" noChangeAspect="1"/>
          </p:cNvPicPr>
          <p:nvPr>
            <p:ph idx="1"/>
          </p:nvPr>
        </p:nvPicPr>
        <p:blipFill>
          <a:blip r:embed="rId2"/>
          <a:stretch>
            <a:fillRect/>
          </a:stretch>
        </p:blipFill>
        <p:spPr>
          <a:xfrm>
            <a:off x="3348841" y="2275414"/>
            <a:ext cx="3431350" cy="3431350"/>
          </a:xfrm>
          <a:prstGeom prst="rect">
            <a:avLst/>
          </a:prstGeom>
        </p:spPr>
      </p:pic>
      <p:pic>
        <p:nvPicPr>
          <p:cNvPr id="5" name="Image 4">
            <a:extLst>
              <a:ext uri="{FF2B5EF4-FFF2-40B4-BE49-F238E27FC236}">
                <a16:creationId xmlns:a16="http://schemas.microsoft.com/office/drawing/2014/main" id="{E4F19CB2-A375-D64C-0362-D347621D812E}"/>
              </a:ext>
            </a:extLst>
          </p:cNvPr>
          <p:cNvPicPr>
            <a:picLocks noChangeAspect="1"/>
          </p:cNvPicPr>
          <p:nvPr/>
        </p:nvPicPr>
        <p:blipFill>
          <a:blip r:embed="rId3"/>
          <a:stretch>
            <a:fillRect/>
          </a:stretch>
        </p:blipFill>
        <p:spPr>
          <a:xfrm>
            <a:off x="7310252" y="2363190"/>
            <a:ext cx="3343574" cy="3343574"/>
          </a:xfrm>
          <a:prstGeom prst="rect">
            <a:avLst/>
          </a:prstGeom>
        </p:spPr>
      </p:pic>
    </p:spTree>
    <p:extLst>
      <p:ext uri="{BB962C8B-B14F-4D97-AF65-F5344CB8AC3E}">
        <p14:creationId xmlns:p14="http://schemas.microsoft.com/office/powerpoint/2010/main" val="38832578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0FD719F9-4AA6-4AE1-EC86-D682FD5CF307}"/>
              </a:ext>
            </a:extLst>
          </p:cNvPr>
          <p:cNvSpPr>
            <a:spLocks noGrp="1"/>
          </p:cNvSpPr>
          <p:nvPr>
            <p:ph type="title"/>
          </p:nvPr>
        </p:nvSpPr>
        <p:spPr>
          <a:xfrm>
            <a:off x="773408" y="992094"/>
            <a:ext cx="3616913" cy="2795160"/>
          </a:xfrm>
        </p:spPr>
        <p:txBody>
          <a:bodyPr vert="horz" lIns="91440" tIns="45720" rIns="91440" bIns="45720" rtlCol="0" anchor="b">
            <a:normAutofit/>
          </a:bodyPr>
          <a:lstStyle/>
          <a:p>
            <a:pPr algn="ctr"/>
            <a:r>
              <a:rPr lang="en-US" kern="1200" dirty="0" err="1">
                <a:solidFill>
                  <a:schemeClr val="tx1"/>
                </a:solidFill>
                <a:latin typeface="+mj-lt"/>
                <a:ea typeface="+mj-ea"/>
                <a:cs typeface="+mj-cs"/>
              </a:rPr>
              <a:t>Betterave</a:t>
            </a:r>
            <a:r>
              <a:rPr lang="en-US" kern="1200" dirty="0">
                <a:solidFill>
                  <a:schemeClr val="tx1"/>
                </a:solidFill>
                <a:latin typeface="+mj-lt"/>
                <a:ea typeface="+mj-ea"/>
                <a:cs typeface="+mj-cs"/>
              </a:rPr>
              <a:t> </a:t>
            </a:r>
            <a:r>
              <a:rPr lang="en-US" kern="1200" dirty="0" err="1">
                <a:solidFill>
                  <a:schemeClr val="tx1"/>
                </a:solidFill>
                <a:latin typeface="+mj-lt"/>
                <a:ea typeface="+mj-ea"/>
                <a:cs typeface="+mj-cs"/>
              </a:rPr>
              <a:t>marinées</a:t>
            </a:r>
            <a:endParaRPr lang="en-US" kern="1200" dirty="0">
              <a:solidFill>
                <a:schemeClr val="tx1"/>
              </a:solidFill>
              <a:latin typeface="+mj-lt"/>
              <a:ea typeface="+mj-ea"/>
              <a:cs typeface="+mj-cs"/>
            </a:endParaRPr>
          </a:p>
        </p:txBody>
      </p:sp>
      <p:pic>
        <p:nvPicPr>
          <p:cNvPr id="4" name="Espace réservé du contenu 3">
            <a:extLst>
              <a:ext uri="{FF2B5EF4-FFF2-40B4-BE49-F238E27FC236}">
                <a16:creationId xmlns:a16="http://schemas.microsoft.com/office/drawing/2014/main" id="{B65B6F6D-4CC3-3299-2AD6-F324F6D064AB}"/>
              </a:ext>
            </a:extLst>
          </p:cNvPr>
          <p:cNvPicPr>
            <a:picLocks noGrp="1" noChangeAspect="1"/>
          </p:cNvPicPr>
          <p:nvPr>
            <p:ph idx="1"/>
          </p:nvPr>
        </p:nvPicPr>
        <p:blipFill>
          <a:blip r:embed="rId2"/>
          <a:stretch>
            <a:fillRect/>
          </a:stretch>
        </p:blipFill>
        <p:spPr>
          <a:xfrm>
            <a:off x="6096000" y="924072"/>
            <a:ext cx="5009856" cy="5009856"/>
          </a:xfrm>
          <a:prstGeom prst="rect">
            <a:avLst/>
          </a:prstGeom>
        </p:spPr>
      </p:pic>
    </p:spTree>
    <p:extLst>
      <p:ext uri="{BB962C8B-B14F-4D97-AF65-F5344CB8AC3E}">
        <p14:creationId xmlns:p14="http://schemas.microsoft.com/office/powerpoint/2010/main" val="38714621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712F619-1C1D-00F8-302D-A2F63815B2C5}"/>
              </a:ext>
            </a:extLst>
          </p:cNvPr>
          <p:cNvSpPr>
            <a:spLocks noGrp="1"/>
          </p:cNvSpPr>
          <p:nvPr>
            <p:ph type="title"/>
          </p:nvPr>
        </p:nvSpPr>
        <p:spPr>
          <a:xfrm>
            <a:off x="638881" y="457200"/>
            <a:ext cx="10909640" cy="1368614"/>
          </a:xfrm>
        </p:spPr>
        <p:txBody>
          <a:bodyPr vert="horz" lIns="91440" tIns="45720" rIns="91440" bIns="45720" rtlCol="0" anchor="ctr">
            <a:normAutofit/>
          </a:bodyPr>
          <a:lstStyle/>
          <a:p>
            <a:pPr algn="ctr"/>
            <a:r>
              <a:rPr lang="en-US" sz="6600"/>
              <a:t>Macédoine</a:t>
            </a:r>
          </a:p>
        </p:txBody>
      </p:sp>
      <p:sp>
        <p:nvSpPr>
          <p:cNvPr id="12"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Espace réservé du contenu 3">
            <a:extLst>
              <a:ext uri="{FF2B5EF4-FFF2-40B4-BE49-F238E27FC236}">
                <a16:creationId xmlns:a16="http://schemas.microsoft.com/office/drawing/2014/main" id="{146081A0-B42A-A40A-8104-6AB988BF78D9}"/>
              </a:ext>
            </a:extLst>
          </p:cNvPr>
          <p:cNvPicPr>
            <a:picLocks noGrp="1" noChangeAspect="1"/>
          </p:cNvPicPr>
          <p:nvPr>
            <p:ph idx="1"/>
          </p:nvPr>
        </p:nvPicPr>
        <p:blipFill>
          <a:blip r:embed="rId2"/>
          <a:stretch>
            <a:fillRect/>
          </a:stretch>
        </p:blipFill>
        <p:spPr>
          <a:xfrm>
            <a:off x="1324356" y="2642616"/>
            <a:ext cx="3605784" cy="3605784"/>
          </a:xfrm>
          <a:prstGeom prst="rect">
            <a:avLst/>
          </a:prstGeom>
        </p:spPr>
      </p:pic>
      <p:pic>
        <p:nvPicPr>
          <p:cNvPr id="5" name="Image 4">
            <a:extLst>
              <a:ext uri="{FF2B5EF4-FFF2-40B4-BE49-F238E27FC236}">
                <a16:creationId xmlns:a16="http://schemas.microsoft.com/office/drawing/2014/main" id="{258BB397-B227-69D4-5745-DEE2055C0B91}"/>
              </a:ext>
            </a:extLst>
          </p:cNvPr>
          <p:cNvPicPr>
            <a:picLocks noChangeAspect="1"/>
          </p:cNvPicPr>
          <p:nvPr/>
        </p:nvPicPr>
        <p:blipFill>
          <a:blip r:embed="rId3"/>
          <a:stretch>
            <a:fillRect/>
          </a:stretch>
        </p:blipFill>
        <p:spPr>
          <a:xfrm>
            <a:off x="7258812" y="2642616"/>
            <a:ext cx="3605784" cy="3605784"/>
          </a:xfrm>
          <a:prstGeom prst="rect">
            <a:avLst/>
          </a:prstGeom>
        </p:spPr>
      </p:pic>
    </p:spTree>
    <p:extLst>
      <p:ext uri="{BB962C8B-B14F-4D97-AF65-F5344CB8AC3E}">
        <p14:creationId xmlns:p14="http://schemas.microsoft.com/office/powerpoint/2010/main" val="36715697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1E438138-D86D-4074-F233-1E9120B15DE8}"/>
              </a:ext>
            </a:extLst>
          </p:cNvPr>
          <p:cNvSpPr>
            <a:spLocks noGrp="1"/>
          </p:cNvSpPr>
          <p:nvPr>
            <p:ph type="title"/>
          </p:nvPr>
        </p:nvSpPr>
        <p:spPr>
          <a:xfrm>
            <a:off x="773408" y="992094"/>
            <a:ext cx="3616913" cy="2795160"/>
          </a:xfrm>
        </p:spPr>
        <p:txBody>
          <a:bodyPr vert="horz" lIns="91440" tIns="45720" rIns="91440" bIns="45720" rtlCol="0" anchor="b">
            <a:normAutofit/>
          </a:bodyPr>
          <a:lstStyle/>
          <a:p>
            <a:pPr algn="ctr"/>
            <a:r>
              <a:rPr lang="en-US" kern="1200">
                <a:solidFill>
                  <a:schemeClr val="tx1"/>
                </a:solidFill>
                <a:latin typeface="+mj-lt"/>
                <a:ea typeface="+mj-ea"/>
                <a:cs typeface="+mj-cs"/>
              </a:rPr>
              <a:t>Champignons</a:t>
            </a:r>
          </a:p>
        </p:txBody>
      </p:sp>
      <p:pic>
        <p:nvPicPr>
          <p:cNvPr id="4" name="Espace réservé du contenu 3">
            <a:extLst>
              <a:ext uri="{FF2B5EF4-FFF2-40B4-BE49-F238E27FC236}">
                <a16:creationId xmlns:a16="http://schemas.microsoft.com/office/drawing/2014/main" id="{6638F1C7-F623-C71D-FAB0-7697F9C5FF11}"/>
              </a:ext>
            </a:extLst>
          </p:cNvPr>
          <p:cNvPicPr>
            <a:picLocks noGrp="1" noChangeAspect="1"/>
          </p:cNvPicPr>
          <p:nvPr>
            <p:ph idx="1"/>
          </p:nvPr>
        </p:nvPicPr>
        <p:blipFill>
          <a:blip r:embed="rId2"/>
          <a:stretch>
            <a:fillRect/>
          </a:stretch>
        </p:blipFill>
        <p:spPr>
          <a:xfrm>
            <a:off x="5914801" y="578738"/>
            <a:ext cx="5670549" cy="5670549"/>
          </a:xfrm>
          <a:prstGeom prst="rect">
            <a:avLst/>
          </a:prstGeom>
        </p:spPr>
      </p:pic>
    </p:spTree>
    <p:extLst>
      <p:ext uri="{BB962C8B-B14F-4D97-AF65-F5344CB8AC3E}">
        <p14:creationId xmlns:p14="http://schemas.microsoft.com/office/powerpoint/2010/main" val="22503100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A14B83C-B379-41FC-8327-600DA7EFD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CB018903-3549-4A3B-A9DF-B26757CAA9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3" name="Rectangle 12">
              <a:extLst>
                <a:ext uri="{FF2B5EF4-FFF2-40B4-BE49-F238E27FC236}">
                  <a16:creationId xmlns:a16="http://schemas.microsoft.com/office/drawing/2014/main" id="{9E5D3F77-D07F-4F7D-97A2-E366830206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C6F5A2D-56A0-4ED7-A3E2-3CF67608FC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re 1">
            <a:extLst>
              <a:ext uri="{FF2B5EF4-FFF2-40B4-BE49-F238E27FC236}">
                <a16:creationId xmlns:a16="http://schemas.microsoft.com/office/drawing/2014/main" id="{A81D6823-8DDA-A40D-4AD4-9B3E1B83A67C}"/>
              </a:ext>
            </a:extLst>
          </p:cNvPr>
          <p:cNvSpPr>
            <a:spLocks noGrp="1"/>
          </p:cNvSpPr>
          <p:nvPr>
            <p:ph type="title"/>
          </p:nvPr>
        </p:nvSpPr>
        <p:spPr>
          <a:xfrm>
            <a:off x="549277" y="458033"/>
            <a:ext cx="5257798" cy="726224"/>
          </a:xfrm>
        </p:spPr>
        <p:txBody>
          <a:bodyPr vert="horz" wrap="square" lIns="91440" tIns="45720" rIns="91440" bIns="45720" rtlCol="0" anchor="ctr">
            <a:normAutofit/>
          </a:bodyPr>
          <a:lstStyle/>
          <a:p>
            <a:r>
              <a:rPr lang="en-US" sz="2200"/>
              <a:t>Sauce à pizza</a:t>
            </a:r>
          </a:p>
        </p:txBody>
      </p:sp>
      <p:pic>
        <p:nvPicPr>
          <p:cNvPr id="4" name="Espace réservé du contenu 3">
            <a:extLst>
              <a:ext uri="{FF2B5EF4-FFF2-40B4-BE49-F238E27FC236}">
                <a16:creationId xmlns:a16="http://schemas.microsoft.com/office/drawing/2014/main" id="{86F88D55-3C50-0F67-8B41-D181868ECF24}"/>
              </a:ext>
            </a:extLst>
          </p:cNvPr>
          <p:cNvPicPr>
            <a:picLocks noGrp="1" noChangeAspect="1"/>
          </p:cNvPicPr>
          <p:nvPr>
            <p:ph idx="1"/>
          </p:nvPr>
        </p:nvPicPr>
        <p:blipFill>
          <a:blip r:embed="rId2"/>
          <a:stretch>
            <a:fillRect/>
          </a:stretch>
        </p:blipFill>
        <p:spPr>
          <a:xfrm>
            <a:off x="901638" y="1557339"/>
            <a:ext cx="4752000" cy="4752000"/>
          </a:xfrm>
          <a:prstGeom prst="rect">
            <a:avLst/>
          </a:prstGeom>
          <a:effectLst>
            <a:outerShdw blurRad="508000" dist="101600" dir="5400000" algn="tl" rotWithShape="0">
              <a:prstClr val="black">
                <a:alpha val="10000"/>
              </a:prstClr>
            </a:outerShdw>
          </a:effectLst>
        </p:spPr>
      </p:pic>
      <p:pic>
        <p:nvPicPr>
          <p:cNvPr id="5" name="Image 4">
            <a:extLst>
              <a:ext uri="{FF2B5EF4-FFF2-40B4-BE49-F238E27FC236}">
                <a16:creationId xmlns:a16="http://schemas.microsoft.com/office/drawing/2014/main" id="{38064E40-DF92-A5BB-605A-F97F49C503E5}"/>
              </a:ext>
            </a:extLst>
          </p:cNvPr>
          <p:cNvPicPr>
            <a:picLocks noChangeAspect="1"/>
          </p:cNvPicPr>
          <p:nvPr/>
        </p:nvPicPr>
        <p:blipFill>
          <a:blip r:embed="rId3"/>
          <a:stretch>
            <a:fillRect/>
          </a:stretch>
        </p:blipFill>
        <p:spPr>
          <a:xfrm>
            <a:off x="6537567" y="1557339"/>
            <a:ext cx="4752000" cy="4752000"/>
          </a:xfrm>
          <a:prstGeom prst="rect">
            <a:avLst/>
          </a:prstGeom>
          <a:effectLst>
            <a:outerShdw blurRad="508000" dist="101600" dir="5400000" algn="tl" rotWithShape="0">
              <a:prstClr val="black">
                <a:alpha val="10000"/>
              </a:prstClr>
            </a:outerShdw>
          </a:effectLst>
        </p:spPr>
      </p:pic>
    </p:spTree>
    <p:extLst>
      <p:ext uri="{BB962C8B-B14F-4D97-AF65-F5344CB8AC3E}">
        <p14:creationId xmlns:p14="http://schemas.microsoft.com/office/powerpoint/2010/main" val="19554302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C98A213-5994-475E-B327-DC6EC27FBA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141E113-FF7A-DD6A-5A91-020E3A0C0630}"/>
              </a:ext>
            </a:extLst>
          </p:cNvPr>
          <p:cNvSpPr>
            <a:spLocks noGrp="1"/>
          </p:cNvSpPr>
          <p:nvPr>
            <p:ph type="title"/>
          </p:nvPr>
        </p:nvSpPr>
        <p:spPr>
          <a:xfrm>
            <a:off x="638881" y="670218"/>
            <a:ext cx="10909640" cy="1065836"/>
          </a:xfrm>
        </p:spPr>
        <p:txBody>
          <a:bodyPr vert="horz" lIns="91440" tIns="45720" rIns="91440" bIns="45720" rtlCol="0" anchor="ctr">
            <a:normAutofit/>
          </a:bodyPr>
          <a:lstStyle/>
          <a:p>
            <a:pPr algn="ctr"/>
            <a:r>
              <a:rPr lang="en-US" sz="6600" dirty="0"/>
              <a:t>Marinades</a:t>
            </a:r>
          </a:p>
        </p:txBody>
      </p:sp>
      <p:sp>
        <p:nvSpPr>
          <p:cNvPr id="13" name="sketch line">
            <a:extLst>
              <a:ext uri="{FF2B5EF4-FFF2-40B4-BE49-F238E27FC236}">
                <a16:creationId xmlns:a16="http://schemas.microsoft.com/office/drawing/2014/main" id="{4B030A0D-0DAD-4A99-89BB-419527D6A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9376" y="1800088"/>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Espace réservé du contenu 3">
            <a:extLst>
              <a:ext uri="{FF2B5EF4-FFF2-40B4-BE49-F238E27FC236}">
                <a16:creationId xmlns:a16="http://schemas.microsoft.com/office/drawing/2014/main" id="{2B873474-CA22-E756-BE18-D66BFC71544B}"/>
              </a:ext>
            </a:extLst>
          </p:cNvPr>
          <p:cNvPicPr>
            <a:picLocks noGrp="1" noChangeAspect="1"/>
          </p:cNvPicPr>
          <p:nvPr>
            <p:ph idx="1"/>
          </p:nvPr>
        </p:nvPicPr>
        <p:blipFill>
          <a:blip r:embed="rId2"/>
          <a:stretch>
            <a:fillRect/>
          </a:stretch>
        </p:blipFill>
        <p:spPr>
          <a:xfrm>
            <a:off x="371679" y="2619784"/>
            <a:ext cx="3600041" cy="3600041"/>
          </a:xfrm>
          <a:prstGeom prst="rect">
            <a:avLst/>
          </a:prstGeom>
        </p:spPr>
      </p:pic>
      <p:pic>
        <p:nvPicPr>
          <p:cNvPr id="6" name="Image 5">
            <a:extLst>
              <a:ext uri="{FF2B5EF4-FFF2-40B4-BE49-F238E27FC236}">
                <a16:creationId xmlns:a16="http://schemas.microsoft.com/office/drawing/2014/main" id="{1779D4C0-DD47-5BD8-CE2B-184028FF2181}"/>
              </a:ext>
            </a:extLst>
          </p:cNvPr>
          <p:cNvPicPr>
            <a:picLocks noChangeAspect="1"/>
          </p:cNvPicPr>
          <p:nvPr/>
        </p:nvPicPr>
        <p:blipFill>
          <a:blip r:embed="rId3"/>
          <a:stretch>
            <a:fillRect/>
          </a:stretch>
        </p:blipFill>
        <p:spPr>
          <a:xfrm>
            <a:off x="4295979" y="2619784"/>
            <a:ext cx="3600041" cy="3600041"/>
          </a:xfrm>
          <a:prstGeom prst="rect">
            <a:avLst/>
          </a:prstGeom>
        </p:spPr>
      </p:pic>
      <p:pic>
        <p:nvPicPr>
          <p:cNvPr id="5" name="Image 4">
            <a:extLst>
              <a:ext uri="{FF2B5EF4-FFF2-40B4-BE49-F238E27FC236}">
                <a16:creationId xmlns:a16="http://schemas.microsoft.com/office/drawing/2014/main" id="{E9D665BD-DEBD-3B0E-C408-74761DCF5052}"/>
              </a:ext>
            </a:extLst>
          </p:cNvPr>
          <p:cNvPicPr>
            <a:picLocks noChangeAspect="1"/>
          </p:cNvPicPr>
          <p:nvPr/>
        </p:nvPicPr>
        <p:blipFill>
          <a:blip r:embed="rId4"/>
          <a:stretch>
            <a:fillRect/>
          </a:stretch>
        </p:blipFill>
        <p:spPr>
          <a:xfrm>
            <a:off x="8220279" y="2619784"/>
            <a:ext cx="3600041" cy="3600041"/>
          </a:xfrm>
          <a:prstGeom prst="rect">
            <a:avLst/>
          </a:prstGeom>
        </p:spPr>
      </p:pic>
    </p:spTree>
    <p:extLst>
      <p:ext uri="{BB962C8B-B14F-4D97-AF65-F5344CB8AC3E}">
        <p14:creationId xmlns:p14="http://schemas.microsoft.com/office/powerpoint/2010/main" val="40879896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EED67E8-4BD3-E5CF-A857-180C0AC72124}"/>
              </a:ext>
            </a:extLst>
          </p:cNvPr>
          <p:cNvSpPr>
            <a:spLocks noGrp="1"/>
          </p:cNvSpPr>
          <p:nvPr>
            <p:ph type="title"/>
          </p:nvPr>
        </p:nvSpPr>
        <p:spPr>
          <a:xfrm>
            <a:off x="638881" y="457200"/>
            <a:ext cx="10909640" cy="1368614"/>
          </a:xfrm>
        </p:spPr>
        <p:txBody>
          <a:bodyPr vert="horz" lIns="91440" tIns="45720" rIns="91440" bIns="45720" rtlCol="0" anchor="ctr">
            <a:normAutofit/>
          </a:bodyPr>
          <a:lstStyle/>
          <a:p>
            <a:pPr algn="ctr"/>
            <a:r>
              <a:rPr lang="en-US" sz="6600" dirty="0" err="1"/>
              <a:t>Légumes</a:t>
            </a:r>
            <a:r>
              <a:rPr lang="en-US" sz="6600" dirty="0"/>
              <a:t> à soupe</a:t>
            </a:r>
          </a:p>
        </p:txBody>
      </p:sp>
      <p:sp>
        <p:nvSpPr>
          <p:cNvPr id="12"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C6F0135E-241E-B5AE-72A3-082CF0051A3B}"/>
              </a:ext>
            </a:extLst>
          </p:cNvPr>
          <p:cNvPicPr>
            <a:picLocks noChangeAspect="1"/>
          </p:cNvPicPr>
          <p:nvPr/>
        </p:nvPicPr>
        <p:blipFill>
          <a:blip r:embed="rId2"/>
          <a:stretch>
            <a:fillRect/>
          </a:stretch>
        </p:blipFill>
        <p:spPr>
          <a:xfrm>
            <a:off x="1324356" y="2642616"/>
            <a:ext cx="3605784" cy="3605784"/>
          </a:xfrm>
          <a:prstGeom prst="rect">
            <a:avLst/>
          </a:prstGeom>
        </p:spPr>
      </p:pic>
      <p:pic>
        <p:nvPicPr>
          <p:cNvPr id="4" name="Espace réservé du contenu 3">
            <a:extLst>
              <a:ext uri="{FF2B5EF4-FFF2-40B4-BE49-F238E27FC236}">
                <a16:creationId xmlns:a16="http://schemas.microsoft.com/office/drawing/2014/main" id="{B100D2A0-F1C7-29B9-8418-FDEDBA33C26E}"/>
              </a:ext>
            </a:extLst>
          </p:cNvPr>
          <p:cNvPicPr>
            <a:picLocks noGrp="1" noChangeAspect="1"/>
          </p:cNvPicPr>
          <p:nvPr>
            <p:ph idx="1"/>
          </p:nvPr>
        </p:nvPicPr>
        <p:blipFill>
          <a:blip r:embed="rId3"/>
          <a:stretch>
            <a:fillRect/>
          </a:stretch>
        </p:blipFill>
        <p:spPr>
          <a:xfrm>
            <a:off x="7258812" y="2642616"/>
            <a:ext cx="3605784" cy="3605784"/>
          </a:xfrm>
          <a:prstGeom prst="rect">
            <a:avLst/>
          </a:prstGeom>
        </p:spPr>
      </p:pic>
    </p:spTree>
    <p:extLst>
      <p:ext uri="{BB962C8B-B14F-4D97-AF65-F5344CB8AC3E}">
        <p14:creationId xmlns:p14="http://schemas.microsoft.com/office/powerpoint/2010/main" val="25523398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7B4F6F5-FF4B-2BCB-B166-F4C5FA71A4D5}"/>
              </a:ext>
            </a:extLst>
          </p:cNvPr>
          <p:cNvSpPr>
            <a:spLocks noGrp="1"/>
          </p:cNvSpPr>
          <p:nvPr>
            <p:ph type="title"/>
          </p:nvPr>
        </p:nvSpPr>
        <p:spPr>
          <a:xfrm>
            <a:off x="638881" y="457200"/>
            <a:ext cx="10909640" cy="1368614"/>
          </a:xfrm>
        </p:spPr>
        <p:txBody>
          <a:bodyPr vert="horz" lIns="91440" tIns="45720" rIns="91440" bIns="45720" rtlCol="0" anchor="ctr">
            <a:normAutofit/>
          </a:bodyPr>
          <a:lstStyle/>
          <a:p>
            <a:pPr algn="ctr"/>
            <a:r>
              <a:rPr lang="en-US" sz="6600" dirty="0"/>
              <a:t>Ragout de boeuf</a:t>
            </a:r>
          </a:p>
        </p:txBody>
      </p:sp>
      <p:sp>
        <p:nvSpPr>
          <p:cNvPr id="12"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Espace réservé du contenu 3">
            <a:extLst>
              <a:ext uri="{FF2B5EF4-FFF2-40B4-BE49-F238E27FC236}">
                <a16:creationId xmlns:a16="http://schemas.microsoft.com/office/drawing/2014/main" id="{387A5076-4BB6-99FB-04EF-D69C672B1819}"/>
              </a:ext>
            </a:extLst>
          </p:cNvPr>
          <p:cNvPicPr>
            <a:picLocks noGrp="1" noChangeAspect="1"/>
          </p:cNvPicPr>
          <p:nvPr>
            <p:ph idx="1"/>
          </p:nvPr>
        </p:nvPicPr>
        <p:blipFill>
          <a:blip r:embed="rId2"/>
          <a:stretch>
            <a:fillRect/>
          </a:stretch>
        </p:blipFill>
        <p:spPr>
          <a:xfrm>
            <a:off x="1324356" y="2642616"/>
            <a:ext cx="3605784" cy="3605784"/>
          </a:xfrm>
          <a:prstGeom prst="rect">
            <a:avLst/>
          </a:prstGeom>
        </p:spPr>
      </p:pic>
      <p:pic>
        <p:nvPicPr>
          <p:cNvPr id="5" name="Image 4">
            <a:extLst>
              <a:ext uri="{FF2B5EF4-FFF2-40B4-BE49-F238E27FC236}">
                <a16:creationId xmlns:a16="http://schemas.microsoft.com/office/drawing/2014/main" id="{5BD57FC2-084E-51BB-6E32-4C646B4AD121}"/>
              </a:ext>
            </a:extLst>
          </p:cNvPr>
          <p:cNvPicPr>
            <a:picLocks noChangeAspect="1"/>
          </p:cNvPicPr>
          <p:nvPr/>
        </p:nvPicPr>
        <p:blipFill>
          <a:blip r:embed="rId3"/>
          <a:stretch>
            <a:fillRect/>
          </a:stretch>
        </p:blipFill>
        <p:spPr>
          <a:xfrm>
            <a:off x="7258812" y="2642616"/>
            <a:ext cx="3605784" cy="3605784"/>
          </a:xfrm>
          <a:prstGeom prst="rect">
            <a:avLst/>
          </a:prstGeom>
        </p:spPr>
      </p:pic>
    </p:spTree>
    <p:extLst>
      <p:ext uri="{BB962C8B-B14F-4D97-AF65-F5344CB8AC3E}">
        <p14:creationId xmlns:p14="http://schemas.microsoft.com/office/powerpoint/2010/main" val="15202153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0AD933C1-3D28-E20F-F3A4-F0A291C87B5B}"/>
              </a:ext>
            </a:extLst>
          </p:cNvPr>
          <p:cNvSpPr>
            <a:spLocks noGrp="1"/>
          </p:cNvSpPr>
          <p:nvPr>
            <p:ph type="title"/>
          </p:nvPr>
        </p:nvSpPr>
        <p:spPr>
          <a:xfrm>
            <a:off x="638881" y="457200"/>
            <a:ext cx="10909640" cy="1368614"/>
          </a:xfrm>
        </p:spPr>
        <p:txBody>
          <a:bodyPr vert="horz" lIns="91440" tIns="45720" rIns="91440" bIns="45720" rtlCol="0" anchor="ctr">
            <a:normAutofit/>
          </a:bodyPr>
          <a:lstStyle/>
          <a:p>
            <a:pPr algn="ctr"/>
            <a:r>
              <a:rPr lang="en-US" sz="6600"/>
              <a:t>Ananas et salade de fruits</a:t>
            </a:r>
          </a:p>
        </p:txBody>
      </p:sp>
      <p:sp>
        <p:nvSpPr>
          <p:cNvPr id="12"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Espace réservé du contenu 3">
            <a:extLst>
              <a:ext uri="{FF2B5EF4-FFF2-40B4-BE49-F238E27FC236}">
                <a16:creationId xmlns:a16="http://schemas.microsoft.com/office/drawing/2014/main" id="{ABE6028F-3781-0A26-8BE1-DC0FFF2F1885}"/>
              </a:ext>
            </a:extLst>
          </p:cNvPr>
          <p:cNvPicPr>
            <a:picLocks noGrp="1" noChangeAspect="1"/>
          </p:cNvPicPr>
          <p:nvPr>
            <p:ph idx="1"/>
          </p:nvPr>
        </p:nvPicPr>
        <p:blipFill>
          <a:blip r:embed="rId2"/>
          <a:stretch>
            <a:fillRect/>
          </a:stretch>
        </p:blipFill>
        <p:spPr>
          <a:xfrm>
            <a:off x="1324356" y="2642616"/>
            <a:ext cx="3605784" cy="3605784"/>
          </a:xfrm>
          <a:prstGeom prst="rect">
            <a:avLst/>
          </a:prstGeom>
        </p:spPr>
      </p:pic>
      <p:pic>
        <p:nvPicPr>
          <p:cNvPr id="5" name="Image 4">
            <a:extLst>
              <a:ext uri="{FF2B5EF4-FFF2-40B4-BE49-F238E27FC236}">
                <a16:creationId xmlns:a16="http://schemas.microsoft.com/office/drawing/2014/main" id="{5FA8C385-9A2F-C525-0C9A-69345ACB885C}"/>
              </a:ext>
            </a:extLst>
          </p:cNvPr>
          <p:cNvPicPr>
            <a:picLocks noChangeAspect="1"/>
          </p:cNvPicPr>
          <p:nvPr/>
        </p:nvPicPr>
        <p:blipFill>
          <a:blip r:embed="rId3"/>
          <a:stretch>
            <a:fillRect/>
          </a:stretch>
        </p:blipFill>
        <p:spPr>
          <a:xfrm>
            <a:off x="7258812" y="2642616"/>
            <a:ext cx="3605784" cy="3605784"/>
          </a:xfrm>
          <a:prstGeom prst="rect">
            <a:avLst/>
          </a:prstGeom>
        </p:spPr>
      </p:pic>
    </p:spTree>
    <p:extLst>
      <p:ext uri="{BB962C8B-B14F-4D97-AF65-F5344CB8AC3E}">
        <p14:creationId xmlns:p14="http://schemas.microsoft.com/office/powerpoint/2010/main" val="11039412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1F55C5D-1648-4BE3-932D-8CADBF3F67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3CB3903-8030-90B8-76E3-8822D88D02F3}"/>
              </a:ext>
            </a:extLst>
          </p:cNvPr>
          <p:cNvSpPr>
            <a:spLocks noGrp="1"/>
          </p:cNvSpPr>
          <p:nvPr>
            <p:ph type="title"/>
          </p:nvPr>
        </p:nvSpPr>
        <p:spPr>
          <a:xfrm>
            <a:off x="640080" y="667512"/>
            <a:ext cx="10908792" cy="1069848"/>
          </a:xfrm>
        </p:spPr>
        <p:txBody>
          <a:bodyPr vert="horz" lIns="91440" tIns="45720" rIns="91440" bIns="45720" rtlCol="0" anchor="ctr">
            <a:normAutofit/>
          </a:bodyPr>
          <a:lstStyle/>
          <a:p>
            <a:pPr algn="ctr"/>
            <a:r>
              <a:rPr lang="en-US" sz="5400" dirty="0"/>
              <a:t>Sauce à </a:t>
            </a:r>
            <a:r>
              <a:rPr lang="en-US" sz="5400" dirty="0" err="1"/>
              <a:t>spag</a:t>
            </a:r>
            <a:endParaRPr lang="en-US" sz="5400" dirty="0"/>
          </a:p>
        </p:txBody>
      </p:sp>
      <p:sp>
        <p:nvSpPr>
          <p:cNvPr id="17" name="sketch line">
            <a:extLst>
              <a:ext uri="{FF2B5EF4-FFF2-40B4-BE49-F238E27FC236}">
                <a16:creationId xmlns:a16="http://schemas.microsoft.com/office/drawing/2014/main" id="{A38E1331-B5A6-44BE-BF4E-EE6C2FD2A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10000" y="1776977"/>
            <a:ext cx="4572000" cy="18288"/>
          </a:xfrm>
          <a:custGeom>
            <a:avLst/>
            <a:gdLst>
              <a:gd name="csX0" fmla="*/ 0 w 4572000"/>
              <a:gd name="csY0" fmla="*/ 0 h 18288"/>
              <a:gd name="csX1" fmla="*/ 744583 w 4572000"/>
              <a:gd name="csY1" fmla="*/ 0 h 18288"/>
              <a:gd name="csX2" fmla="*/ 1352006 w 4572000"/>
              <a:gd name="csY2" fmla="*/ 0 h 18288"/>
              <a:gd name="csX3" fmla="*/ 2050869 w 4572000"/>
              <a:gd name="csY3" fmla="*/ 0 h 18288"/>
              <a:gd name="csX4" fmla="*/ 2612571 w 4572000"/>
              <a:gd name="csY4" fmla="*/ 0 h 18288"/>
              <a:gd name="csX5" fmla="*/ 3357154 w 4572000"/>
              <a:gd name="csY5" fmla="*/ 0 h 18288"/>
              <a:gd name="csX6" fmla="*/ 4010297 w 4572000"/>
              <a:gd name="csY6" fmla="*/ 0 h 18288"/>
              <a:gd name="csX7" fmla="*/ 4572000 w 4572000"/>
              <a:gd name="csY7" fmla="*/ 0 h 18288"/>
              <a:gd name="csX8" fmla="*/ 4572000 w 4572000"/>
              <a:gd name="csY8" fmla="*/ 18288 h 18288"/>
              <a:gd name="csX9" fmla="*/ 3873137 w 4572000"/>
              <a:gd name="csY9" fmla="*/ 18288 h 18288"/>
              <a:gd name="csX10" fmla="*/ 3265714 w 4572000"/>
              <a:gd name="csY10" fmla="*/ 18288 h 18288"/>
              <a:gd name="csX11" fmla="*/ 2521131 w 4572000"/>
              <a:gd name="csY11" fmla="*/ 18288 h 18288"/>
              <a:gd name="csX12" fmla="*/ 1867989 w 4572000"/>
              <a:gd name="csY12" fmla="*/ 18288 h 18288"/>
              <a:gd name="csX13" fmla="*/ 1352006 w 4572000"/>
              <a:gd name="csY13" fmla="*/ 18288 h 18288"/>
              <a:gd name="csX14" fmla="*/ 83602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335213" y="-5275"/>
                  <a:pt x="446637" y="2749"/>
                  <a:pt x="744583" y="0"/>
                </a:cubicBezTo>
                <a:cubicBezTo>
                  <a:pt x="1042529" y="-2749"/>
                  <a:pt x="1223095" y="8165"/>
                  <a:pt x="1352006" y="0"/>
                </a:cubicBezTo>
                <a:cubicBezTo>
                  <a:pt x="1480917" y="-8165"/>
                  <a:pt x="1803308" y="16240"/>
                  <a:pt x="2050869" y="0"/>
                </a:cubicBezTo>
                <a:cubicBezTo>
                  <a:pt x="2298430" y="-16240"/>
                  <a:pt x="2464656" y="-22054"/>
                  <a:pt x="2612571" y="0"/>
                </a:cubicBezTo>
                <a:cubicBezTo>
                  <a:pt x="2760486" y="22054"/>
                  <a:pt x="3034874" y="11895"/>
                  <a:pt x="3357154" y="0"/>
                </a:cubicBezTo>
                <a:cubicBezTo>
                  <a:pt x="3679434" y="-11895"/>
                  <a:pt x="3778145" y="-10841"/>
                  <a:pt x="4010297" y="0"/>
                </a:cubicBezTo>
                <a:cubicBezTo>
                  <a:pt x="4242449" y="10841"/>
                  <a:pt x="4385860" y="17261"/>
                  <a:pt x="4572000" y="0"/>
                </a:cubicBezTo>
                <a:cubicBezTo>
                  <a:pt x="4571443" y="8172"/>
                  <a:pt x="4571244" y="10948"/>
                  <a:pt x="4572000" y="18288"/>
                </a:cubicBezTo>
                <a:cubicBezTo>
                  <a:pt x="4352099" y="1269"/>
                  <a:pt x="4065933" y="40755"/>
                  <a:pt x="3873137" y="18288"/>
                </a:cubicBezTo>
                <a:cubicBezTo>
                  <a:pt x="3680341" y="-4179"/>
                  <a:pt x="3486903" y="33471"/>
                  <a:pt x="3265714" y="18288"/>
                </a:cubicBezTo>
                <a:cubicBezTo>
                  <a:pt x="3044525" y="3105"/>
                  <a:pt x="2683548" y="-1073"/>
                  <a:pt x="2521131" y="18288"/>
                </a:cubicBezTo>
                <a:cubicBezTo>
                  <a:pt x="2358714" y="37649"/>
                  <a:pt x="2132855" y="34593"/>
                  <a:pt x="1867989" y="18288"/>
                </a:cubicBezTo>
                <a:cubicBezTo>
                  <a:pt x="1603123" y="1983"/>
                  <a:pt x="1605373" y="2886"/>
                  <a:pt x="1352006" y="18288"/>
                </a:cubicBezTo>
                <a:cubicBezTo>
                  <a:pt x="1098639" y="33690"/>
                  <a:pt x="962100" y="16241"/>
                  <a:pt x="836023" y="18288"/>
                </a:cubicBezTo>
                <a:cubicBezTo>
                  <a:pt x="709946" y="20335"/>
                  <a:pt x="193668" y="-307"/>
                  <a:pt x="0" y="18288"/>
                </a:cubicBezTo>
                <a:cubicBezTo>
                  <a:pt x="-277" y="11188"/>
                  <a:pt x="-244" y="5848"/>
                  <a:pt x="0" y="0"/>
                </a:cubicBezTo>
                <a:close/>
              </a:path>
              <a:path w="4572000" h="18288" stroke="0" extrusionOk="0">
                <a:moveTo>
                  <a:pt x="0" y="0"/>
                </a:moveTo>
                <a:cubicBezTo>
                  <a:pt x="158188" y="7508"/>
                  <a:pt x="361578" y="-27091"/>
                  <a:pt x="561703" y="0"/>
                </a:cubicBezTo>
                <a:cubicBezTo>
                  <a:pt x="761828" y="27091"/>
                  <a:pt x="1133811" y="14547"/>
                  <a:pt x="1306286" y="0"/>
                </a:cubicBezTo>
                <a:cubicBezTo>
                  <a:pt x="1478761" y="-14547"/>
                  <a:pt x="1809594" y="13320"/>
                  <a:pt x="2050869" y="0"/>
                </a:cubicBezTo>
                <a:cubicBezTo>
                  <a:pt x="2292144" y="-13320"/>
                  <a:pt x="2409269" y="-14334"/>
                  <a:pt x="2612571" y="0"/>
                </a:cubicBezTo>
                <a:cubicBezTo>
                  <a:pt x="2815873" y="14334"/>
                  <a:pt x="3025009" y="33536"/>
                  <a:pt x="3311434" y="0"/>
                </a:cubicBezTo>
                <a:cubicBezTo>
                  <a:pt x="3597859" y="-33536"/>
                  <a:pt x="3695431" y="-13462"/>
                  <a:pt x="3827417" y="0"/>
                </a:cubicBezTo>
                <a:cubicBezTo>
                  <a:pt x="3959403" y="13462"/>
                  <a:pt x="4360180" y="899"/>
                  <a:pt x="4572000" y="0"/>
                </a:cubicBezTo>
                <a:cubicBezTo>
                  <a:pt x="4572481" y="8890"/>
                  <a:pt x="4572898" y="10033"/>
                  <a:pt x="4572000" y="18288"/>
                </a:cubicBezTo>
                <a:cubicBezTo>
                  <a:pt x="4356830" y="5817"/>
                  <a:pt x="4021942" y="41441"/>
                  <a:pt x="3873137" y="18288"/>
                </a:cubicBezTo>
                <a:cubicBezTo>
                  <a:pt x="3724332" y="-4865"/>
                  <a:pt x="3494019" y="36771"/>
                  <a:pt x="3174274" y="18288"/>
                </a:cubicBezTo>
                <a:cubicBezTo>
                  <a:pt x="2854529" y="-195"/>
                  <a:pt x="2861023" y="5963"/>
                  <a:pt x="2658291" y="18288"/>
                </a:cubicBezTo>
                <a:cubicBezTo>
                  <a:pt x="2455559" y="30613"/>
                  <a:pt x="2309968" y="11711"/>
                  <a:pt x="2050869" y="18288"/>
                </a:cubicBezTo>
                <a:cubicBezTo>
                  <a:pt x="1791770" y="24865"/>
                  <a:pt x="1671115" y="-4587"/>
                  <a:pt x="1306286" y="18288"/>
                </a:cubicBezTo>
                <a:cubicBezTo>
                  <a:pt x="941457" y="41163"/>
                  <a:pt x="838619" y="-9452"/>
                  <a:pt x="653143" y="18288"/>
                </a:cubicBezTo>
                <a:cubicBezTo>
                  <a:pt x="467667" y="46028"/>
                  <a:pt x="308702" y="9245"/>
                  <a:pt x="0" y="18288"/>
                </a:cubicBezTo>
                <a:cubicBezTo>
                  <a:pt x="-4" y="10872"/>
                  <a:pt x="388" y="674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95915077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 9">
            <a:extLst>
              <a:ext uri="{FF2B5EF4-FFF2-40B4-BE49-F238E27FC236}">
                <a16:creationId xmlns:a16="http://schemas.microsoft.com/office/drawing/2014/main" id="{15945606-A7DA-145A-6000-1BDAAAFFAAA9}"/>
              </a:ext>
            </a:extLst>
          </p:cNvPr>
          <p:cNvPicPr>
            <a:picLocks noChangeAspect="1"/>
          </p:cNvPicPr>
          <p:nvPr/>
        </p:nvPicPr>
        <p:blipFill>
          <a:blip r:embed="rId2"/>
          <a:stretch>
            <a:fillRect/>
          </a:stretch>
        </p:blipFill>
        <p:spPr>
          <a:xfrm>
            <a:off x="198133" y="2999151"/>
            <a:ext cx="2832069" cy="2832069"/>
          </a:xfrm>
          <a:prstGeom prst="rect">
            <a:avLst/>
          </a:prstGeom>
        </p:spPr>
      </p:pic>
      <p:pic>
        <p:nvPicPr>
          <p:cNvPr id="9" name="Espace réservé du contenu 8">
            <a:extLst>
              <a:ext uri="{FF2B5EF4-FFF2-40B4-BE49-F238E27FC236}">
                <a16:creationId xmlns:a16="http://schemas.microsoft.com/office/drawing/2014/main" id="{035526A2-C295-8C97-2C23-4E77BDA7EB27}"/>
              </a:ext>
            </a:extLst>
          </p:cNvPr>
          <p:cNvPicPr>
            <a:picLocks noGrp="1" noChangeAspect="1"/>
          </p:cNvPicPr>
          <p:nvPr>
            <p:ph idx="1"/>
          </p:nvPr>
        </p:nvPicPr>
        <p:blipFill>
          <a:blip r:embed="rId3"/>
          <a:stretch>
            <a:fillRect/>
          </a:stretch>
        </p:blipFill>
        <p:spPr>
          <a:xfrm>
            <a:off x="3178938" y="2999151"/>
            <a:ext cx="2832069" cy="2832069"/>
          </a:xfrm>
          <a:prstGeom prst="rect">
            <a:avLst/>
          </a:prstGeom>
        </p:spPr>
      </p:pic>
      <p:pic>
        <p:nvPicPr>
          <p:cNvPr id="6" name="Image 5">
            <a:extLst>
              <a:ext uri="{FF2B5EF4-FFF2-40B4-BE49-F238E27FC236}">
                <a16:creationId xmlns:a16="http://schemas.microsoft.com/office/drawing/2014/main" id="{F11D02A2-686E-2616-171B-4E7255F04A80}"/>
              </a:ext>
            </a:extLst>
          </p:cNvPr>
          <p:cNvPicPr>
            <a:picLocks noChangeAspect="1"/>
          </p:cNvPicPr>
          <p:nvPr/>
        </p:nvPicPr>
        <p:blipFill>
          <a:blip r:embed="rId4"/>
          <a:stretch>
            <a:fillRect/>
          </a:stretch>
        </p:blipFill>
        <p:spPr>
          <a:xfrm>
            <a:off x="6180993" y="2999151"/>
            <a:ext cx="2832069" cy="2832069"/>
          </a:xfrm>
          <a:prstGeom prst="rect">
            <a:avLst/>
          </a:prstGeom>
        </p:spPr>
      </p:pic>
      <p:pic>
        <p:nvPicPr>
          <p:cNvPr id="5" name="Image 4">
            <a:extLst>
              <a:ext uri="{FF2B5EF4-FFF2-40B4-BE49-F238E27FC236}">
                <a16:creationId xmlns:a16="http://schemas.microsoft.com/office/drawing/2014/main" id="{B6242E1C-2E1A-28AE-4ED3-8CD7A04EEA4B}"/>
              </a:ext>
            </a:extLst>
          </p:cNvPr>
          <p:cNvPicPr>
            <a:picLocks noChangeAspect="1"/>
          </p:cNvPicPr>
          <p:nvPr/>
        </p:nvPicPr>
        <p:blipFill>
          <a:blip r:embed="rId5"/>
          <a:stretch>
            <a:fillRect/>
          </a:stretch>
        </p:blipFill>
        <p:spPr>
          <a:xfrm>
            <a:off x="9161797" y="2999151"/>
            <a:ext cx="2832069" cy="2832069"/>
          </a:xfrm>
          <a:prstGeom prst="rect">
            <a:avLst/>
          </a:prstGeom>
        </p:spPr>
      </p:pic>
    </p:spTree>
    <p:extLst>
      <p:ext uri="{BB962C8B-B14F-4D97-AF65-F5344CB8AC3E}">
        <p14:creationId xmlns:p14="http://schemas.microsoft.com/office/powerpoint/2010/main" val="34777844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F707C10-A194-EC0A-7374-9135B83AF5EF}"/>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dirty="0"/>
              <a:t>Pickles </a:t>
            </a:r>
            <a:r>
              <a:rPr lang="en-US" sz="5400" dirty="0" err="1"/>
              <a:t>tranchés</a:t>
            </a:r>
            <a:r>
              <a:rPr lang="en-US" sz="5400" dirty="0"/>
              <a:t> et </a:t>
            </a:r>
            <a:r>
              <a:rPr lang="en-US" sz="5400" dirty="0" err="1"/>
              <a:t>en</a:t>
            </a:r>
            <a:r>
              <a:rPr lang="en-US" sz="5400" dirty="0"/>
              <a:t> quartier</a:t>
            </a:r>
          </a:p>
        </p:txBody>
      </p:sp>
      <p:sp>
        <p:nvSpPr>
          <p:cNvPr id="1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Espace réservé du contenu 3">
            <a:extLst>
              <a:ext uri="{FF2B5EF4-FFF2-40B4-BE49-F238E27FC236}">
                <a16:creationId xmlns:a16="http://schemas.microsoft.com/office/drawing/2014/main" id="{72DE372D-2AD5-AF56-76D1-A5E3E09F2DE7}"/>
              </a:ext>
            </a:extLst>
          </p:cNvPr>
          <p:cNvPicPr>
            <a:picLocks noGrp="1" noChangeAspect="1"/>
          </p:cNvPicPr>
          <p:nvPr>
            <p:ph idx="1"/>
          </p:nvPr>
        </p:nvPicPr>
        <p:blipFill>
          <a:blip r:embed="rId2"/>
          <a:srcRect r="-1" b="30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7872343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180605E9-D680-2AA0-6746-3FF5A24FD072}"/>
              </a:ext>
            </a:extLst>
          </p:cNvPr>
          <p:cNvSpPr>
            <a:spLocks noGrp="1"/>
          </p:cNvSpPr>
          <p:nvPr>
            <p:ph type="title"/>
          </p:nvPr>
        </p:nvSpPr>
        <p:spPr>
          <a:xfrm>
            <a:off x="838200" y="451381"/>
            <a:ext cx="10512552" cy="4066540"/>
          </a:xfrm>
        </p:spPr>
        <p:txBody>
          <a:bodyPr vert="horz" lIns="91440" tIns="45720" rIns="91440" bIns="45720" rtlCol="0" anchor="b">
            <a:normAutofit/>
          </a:bodyPr>
          <a:lstStyle/>
          <a:p>
            <a:r>
              <a:rPr lang="en-US" sz="6600" kern="1200">
                <a:solidFill>
                  <a:schemeClr val="tx1"/>
                </a:solidFill>
                <a:latin typeface="+mj-lt"/>
                <a:ea typeface="+mj-ea"/>
                <a:cs typeface="+mj-cs"/>
              </a:rPr>
              <a:t>MERCI </a:t>
            </a:r>
            <a:r>
              <a:rPr lang="en-US" sz="6600" kern="1200">
                <a:solidFill>
                  <a:schemeClr val="tx1"/>
                </a:solidFill>
                <a:latin typeface="+mj-lt"/>
                <a:ea typeface="+mj-ea"/>
                <a:cs typeface="+mj-cs"/>
                <a:sym typeface="Wingdings" panose="05000000000000000000" pitchFamily="2" charset="2"/>
              </a:rPr>
              <a:t></a:t>
            </a:r>
            <a:endParaRPr lang="en-US" sz="6600" kern="1200">
              <a:solidFill>
                <a:schemeClr val="tx1"/>
              </a:solidFill>
              <a:latin typeface="+mj-lt"/>
              <a:ea typeface="+mj-ea"/>
              <a:cs typeface="+mj-cs"/>
            </a:endParaRPr>
          </a:p>
        </p:txBody>
      </p:sp>
      <p:sp>
        <p:nvSpPr>
          <p:cNvPr id="15"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7384777"/>
      </p:ext>
    </p:extLst>
  </p:cSld>
  <p:clrMapOvr>
    <a:masterClrMapping/>
  </p:clrMapOvr>
</p:sld>
</file>

<file path=ppt/theme/theme1.xml><?xml version="1.0" encoding="utf-8"?>
<a:theme xmlns:a="http://schemas.openxmlformats.org/drawingml/2006/main" name="Office Them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538D9D"/>
      </a:hlink>
      <a:folHlink>
        <a:srgbClr val="A5738E"/>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3A418E6B-C5F0-4B95-8D77-61E3EF3B5DF5}"/>
    </a:ext>
  </a:extLst>
</a:theme>
</file>

<file path=docProps/app.xml><?xml version="1.0" encoding="utf-8"?>
<Properties xmlns="http://schemas.openxmlformats.org/officeDocument/2006/extended-properties" xmlns:vt="http://schemas.openxmlformats.org/officeDocument/2006/docPropsVTypes">
  <Template>Office Theme</Template>
  <TotalTime>381</TotalTime>
  <Words>1222</Words>
  <Application>Microsoft Office PowerPoint</Application>
  <PresentationFormat>Grand écran</PresentationFormat>
  <Paragraphs>155</Paragraphs>
  <Slides>33</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33</vt:i4>
      </vt:variant>
    </vt:vector>
  </HeadingPairs>
  <TitlesOfParts>
    <vt:vector size="38" baseType="lpstr">
      <vt:lpstr>Aptos</vt:lpstr>
      <vt:lpstr>Aptos Display</vt:lpstr>
      <vt:lpstr>Arial</vt:lpstr>
      <vt:lpstr>Calibri</vt:lpstr>
      <vt:lpstr>Office Theme</vt:lpstr>
      <vt:lpstr>Les bonnes méthodes pour des conserves sécuritaire</vt:lpstr>
      <vt:lpstr>Présentation</vt:lpstr>
      <vt:lpstr>Table des matières</vt:lpstr>
      <vt:lpstr>L'histoire des conserves</vt:lpstr>
      <vt:lpstr>Notre ennemi</vt:lpstr>
      <vt:lpstr>Mise en garde</vt:lpstr>
      <vt:lpstr>Ne prenez pas de chance</vt:lpstr>
      <vt:lpstr>Les méthodes Dangereuses</vt:lpstr>
      <vt:lpstr>Livres de recettes et sites web sécuritaires</vt:lpstr>
      <vt:lpstr>Les bonnes méthodes</vt:lpstr>
      <vt:lpstr>Présentation PowerPoint</vt:lpstr>
      <vt:lpstr>Chaudron ou marmite</vt:lpstr>
      <vt:lpstr>Autoclave</vt:lpstr>
      <vt:lpstr>On cuisine</vt:lpstr>
      <vt:lpstr>Les outils</vt:lpstr>
      <vt:lpstr>Mise en pot</vt:lpstr>
      <vt:lpstr>Espace de tête</vt:lpstr>
      <vt:lpstr>Stérilisation eau chaude </vt:lpstr>
      <vt:lpstr>Stérilisation Autoclave</vt:lpstr>
      <vt:lpstr>Identification et Entreposage</vt:lpstr>
      <vt:lpstr>Conservation</vt:lpstr>
      <vt:lpstr>Herbes salées</vt:lpstr>
      <vt:lpstr>Betterave marinées</vt:lpstr>
      <vt:lpstr>Macédoine</vt:lpstr>
      <vt:lpstr>Champignons</vt:lpstr>
      <vt:lpstr>Sauce à pizza</vt:lpstr>
      <vt:lpstr>Marinades</vt:lpstr>
      <vt:lpstr>Légumes à soupe</vt:lpstr>
      <vt:lpstr>Ragout de boeuf</vt:lpstr>
      <vt:lpstr>Ananas et salade de fruits</vt:lpstr>
      <vt:lpstr>Sauce à spag</vt:lpstr>
      <vt:lpstr>Pickles tranchés et en quartier</vt:lpstr>
      <vt:lpstr>MERCI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Stéphanie Savard</dc:creator>
  <cp:lastModifiedBy>Céline St-Pierre</cp:lastModifiedBy>
  <cp:revision>1</cp:revision>
  <dcterms:created xsi:type="dcterms:W3CDTF">2024-09-17T22:49:17Z</dcterms:created>
  <dcterms:modified xsi:type="dcterms:W3CDTF">2026-09-18T00:10:30Z</dcterms:modified>
</cp:coreProperties>
</file>